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0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3651503"/>
            <a:ext cx="4805172" cy="228219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8403" y="3717035"/>
            <a:ext cx="2952750" cy="229438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81707" y="79527"/>
            <a:ext cx="4359275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1">
                <a:solidFill>
                  <a:schemeClr val="bg1"/>
                </a:solidFill>
                <a:latin typeface="ＭＳ Ｐゴシック"/>
                <a:cs typeface="ＭＳ Ｐゴシック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1">
                <a:solidFill>
                  <a:schemeClr val="bg1"/>
                </a:solidFill>
                <a:latin typeface="ＭＳ Ｐゴシック"/>
                <a:cs typeface="ＭＳ Ｐゴシック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1">
                <a:solidFill>
                  <a:schemeClr val="bg1"/>
                </a:solidFill>
                <a:latin typeface="ＭＳ Ｐゴシック"/>
                <a:cs typeface="ＭＳ Ｐゴシック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1">
                <a:solidFill>
                  <a:schemeClr val="bg1"/>
                </a:solidFill>
                <a:latin typeface="ＭＳ Ｐゴシック"/>
                <a:cs typeface="ＭＳ Ｐゴシック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2394" y="426719"/>
            <a:ext cx="5708904" cy="478078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9820" y="5704332"/>
            <a:ext cx="562355" cy="76428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3758" y="5696711"/>
            <a:ext cx="451103" cy="7665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0582" y="86639"/>
            <a:ext cx="6942455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1">
                <a:solidFill>
                  <a:schemeClr val="bg1"/>
                </a:solidFill>
                <a:latin typeface="ＭＳ Ｐゴシック"/>
                <a:cs typeface="ＭＳ Ｐゴシック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1018" y="3566947"/>
              <a:ext cx="3272028" cy="7368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162" y="6368789"/>
              <a:ext cx="2287524" cy="4892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764781" y="6447790"/>
            <a:ext cx="19729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28/9/2021</a:t>
            </a:r>
            <a:r>
              <a:rPr sz="16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Glycoforum</a:t>
            </a:r>
            <a:endParaRPr sz="1600">
              <a:latin typeface="ＭＳ Ｐゴシック"/>
              <a:cs typeface="ＭＳ Ｐゴシック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24834" y="4569002"/>
            <a:ext cx="1645158" cy="6302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06851" y="3680714"/>
            <a:ext cx="2834005" cy="131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Minoru</a:t>
            </a:r>
            <a:r>
              <a:rPr sz="24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Takasato,</a:t>
            </a:r>
            <a:r>
              <a:rPr sz="2400" spc="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PhD</a:t>
            </a:r>
            <a:endParaRPr sz="2400">
              <a:latin typeface="ＭＳ Ｐゴシック"/>
              <a:cs typeface="ＭＳ Ｐゴシック"/>
            </a:endParaRPr>
          </a:p>
          <a:p>
            <a:pPr>
              <a:lnSpc>
                <a:spcPct val="100000"/>
              </a:lnSpc>
            </a:pPr>
            <a:endParaRPr sz="2400">
              <a:latin typeface="ＭＳ Ｐゴシック"/>
              <a:cs typeface="ＭＳ Ｐゴシック"/>
            </a:endParaRPr>
          </a:p>
          <a:p>
            <a:pPr marL="635" algn="ctr">
              <a:lnSpc>
                <a:spcPct val="100000"/>
              </a:lnSpc>
              <a:spcBef>
                <a:spcPts val="1800"/>
              </a:spcBef>
            </a:pP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RIKEN</a:t>
            </a:r>
            <a:r>
              <a:rPr sz="20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BDR</a:t>
            </a:r>
            <a:endParaRPr sz="2000">
              <a:latin typeface="ＭＳ Ｐゴシック"/>
              <a:cs typeface="ＭＳ Ｐゴシック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040" y="1380744"/>
            <a:ext cx="8212074" cy="143789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5818" y="1528063"/>
            <a:ext cx="75304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30220" marR="5080" indent="-3018155">
              <a:lnSpc>
                <a:spcPct val="100000"/>
              </a:lnSpc>
              <a:spcBef>
                <a:spcPts val="95"/>
              </a:spcBef>
            </a:pPr>
            <a:r>
              <a:rPr sz="3200" i="0" dirty="0">
                <a:latin typeface="ＭＳ Ｐゴシック"/>
                <a:cs typeface="ＭＳ Ｐゴシック"/>
              </a:rPr>
              <a:t>Generation</a:t>
            </a:r>
            <a:r>
              <a:rPr sz="3200" i="0" spc="-95" dirty="0">
                <a:latin typeface="ＭＳ Ｐゴシック"/>
                <a:cs typeface="ＭＳ Ｐゴシック"/>
              </a:rPr>
              <a:t> </a:t>
            </a:r>
            <a:r>
              <a:rPr sz="3200" i="0" dirty="0">
                <a:latin typeface="ＭＳ Ｐゴシック"/>
                <a:cs typeface="ＭＳ Ｐゴシック"/>
              </a:rPr>
              <a:t>of</a:t>
            </a:r>
            <a:r>
              <a:rPr sz="3200" i="0" spc="-95" dirty="0">
                <a:latin typeface="ＭＳ Ｐゴシック"/>
                <a:cs typeface="ＭＳ Ｐゴシック"/>
              </a:rPr>
              <a:t> </a:t>
            </a:r>
            <a:r>
              <a:rPr sz="3200" i="0" dirty="0">
                <a:latin typeface="ＭＳ Ｐゴシック"/>
                <a:cs typeface="ＭＳ Ｐゴシック"/>
              </a:rPr>
              <a:t>Kidney</a:t>
            </a:r>
            <a:r>
              <a:rPr sz="3200" i="0" spc="-95" dirty="0">
                <a:latin typeface="ＭＳ Ｐゴシック"/>
                <a:cs typeface="ＭＳ Ｐゴシック"/>
              </a:rPr>
              <a:t> </a:t>
            </a:r>
            <a:r>
              <a:rPr sz="3200" i="0" dirty="0">
                <a:latin typeface="ＭＳ Ｐゴシック"/>
                <a:cs typeface="ＭＳ Ｐゴシック"/>
              </a:rPr>
              <a:t>Organoids</a:t>
            </a:r>
            <a:r>
              <a:rPr sz="3200" i="0" spc="-95" dirty="0">
                <a:latin typeface="ＭＳ Ｐゴシック"/>
                <a:cs typeface="ＭＳ Ｐゴシック"/>
              </a:rPr>
              <a:t> </a:t>
            </a:r>
            <a:r>
              <a:rPr sz="3200" i="0" dirty="0">
                <a:latin typeface="ＭＳ Ｐゴシック"/>
                <a:cs typeface="ＭＳ Ｐゴシック"/>
              </a:rPr>
              <a:t>from</a:t>
            </a:r>
            <a:r>
              <a:rPr sz="3200" i="0" spc="-100" dirty="0">
                <a:latin typeface="ＭＳ Ｐゴシック"/>
                <a:cs typeface="ＭＳ Ｐゴシック"/>
              </a:rPr>
              <a:t> </a:t>
            </a:r>
            <a:r>
              <a:rPr sz="3200" i="0" spc="-10" dirty="0">
                <a:latin typeface="ＭＳ Ｐゴシック"/>
                <a:cs typeface="ＭＳ Ｐゴシック"/>
              </a:rPr>
              <a:t>human </a:t>
            </a:r>
            <a:r>
              <a:rPr sz="3200" i="0" dirty="0">
                <a:latin typeface="ＭＳ Ｐゴシック"/>
                <a:cs typeface="ＭＳ Ｐゴシック"/>
              </a:rPr>
              <a:t>iPS</a:t>
            </a:r>
            <a:r>
              <a:rPr sz="3200" i="0" spc="-10" dirty="0">
                <a:latin typeface="ＭＳ Ｐゴシック"/>
                <a:cs typeface="ＭＳ Ｐゴシック"/>
              </a:rPr>
              <a:t> cells</a:t>
            </a:r>
            <a:endParaRPr sz="320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0126" y="671322"/>
            <a:ext cx="5759958" cy="575995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4508" y="819150"/>
            <a:ext cx="842010" cy="1230630"/>
          </a:xfrm>
          <a:custGeom>
            <a:avLst/>
            <a:gdLst/>
            <a:ahLst/>
            <a:cxnLst/>
            <a:rect l="l" t="t" r="r" b="b"/>
            <a:pathLst>
              <a:path w="842010" h="1230630">
                <a:moveTo>
                  <a:pt x="842010" y="0"/>
                </a:moveTo>
                <a:lnTo>
                  <a:pt x="0" y="0"/>
                </a:lnTo>
                <a:lnTo>
                  <a:pt x="0" y="1230629"/>
                </a:lnTo>
                <a:lnTo>
                  <a:pt x="842010" y="1230629"/>
                </a:lnTo>
                <a:lnTo>
                  <a:pt x="84201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7622" y="814832"/>
            <a:ext cx="7969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00FF"/>
                </a:solidFill>
                <a:latin typeface="ＭＳ Ｐゴシック"/>
                <a:cs typeface="ＭＳ Ｐゴシック"/>
              </a:rPr>
              <a:t>GATA3 </a:t>
            </a:r>
            <a:r>
              <a:rPr sz="2000" spc="-20" dirty="0">
                <a:solidFill>
                  <a:srgbClr val="00FF00"/>
                </a:solidFill>
                <a:latin typeface="ＭＳ Ｐゴシック"/>
                <a:cs typeface="ＭＳ Ｐゴシック"/>
              </a:rPr>
              <a:t>ECAD </a:t>
            </a:r>
            <a:r>
              <a:rPr sz="2000" spc="-25" dirty="0">
                <a:solidFill>
                  <a:srgbClr val="00FFFF"/>
                </a:solidFill>
                <a:latin typeface="ＭＳ Ｐゴシック"/>
                <a:cs typeface="ＭＳ Ｐゴシック"/>
              </a:rPr>
              <a:t>LTL </a:t>
            </a:r>
            <a:r>
              <a:rPr sz="2000" spc="-25" dirty="0">
                <a:solidFill>
                  <a:srgbClr val="FF0000"/>
                </a:solidFill>
                <a:latin typeface="ＭＳ Ｐゴシック"/>
                <a:cs typeface="ＭＳ Ｐゴシック"/>
              </a:rPr>
              <a:t>WT1</a:t>
            </a:r>
            <a:endParaRPr sz="2000">
              <a:latin typeface="ＭＳ Ｐゴシック"/>
              <a:cs typeface="ＭＳ Ｐゴシック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1530">
              <a:lnSpc>
                <a:spcPct val="100000"/>
              </a:lnSpc>
              <a:spcBef>
                <a:spcPts val="105"/>
              </a:spcBef>
            </a:pPr>
            <a:r>
              <a:rPr sz="2100" spc="-55" dirty="0"/>
              <a:t>Self-</a:t>
            </a:r>
            <a:r>
              <a:rPr sz="2100" spc="-35" dirty="0"/>
              <a:t>organizing</a:t>
            </a:r>
            <a:r>
              <a:rPr sz="2100" spc="-70" dirty="0"/>
              <a:t> </a:t>
            </a:r>
            <a:r>
              <a:rPr sz="2100" spc="-40" dirty="0"/>
              <a:t>nephrons</a:t>
            </a:r>
            <a:r>
              <a:rPr sz="2100" spc="-95" dirty="0"/>
              <a:t> </a:t>
            </a:r>
            <a:r>
              <a:rPr sz="2100" spc="-40" dirty="0"/>
              <a:t>consisted</a:t>
            </a:r>
            <a:r>
              <a:rPr sz="2100" spc="-80" dirty="0"/>
              <a:t> </a:t>
            </a:r>
            <a:r>
              <a:rPr sz="2100" dirty="0"/>
              <a:t>of</a:t>
            </a:r>
            <a:r>
              <a:rPr sz="2100" spc="-90" dirty="0"/>
              <a:t> </a:t>
            </a:r>
            <a:r>
              <a:rPr sz="2100" dirty="0"/>
              <a:t>4</a:t>
            </a:r>
            <a:r>
              <a:rPr sz="2100" spc="-90" dirty="0"/>
              <a:t> </a:t>
            </a:r>
            <a:r>
              <a:rPr sz="2100" spc="-35" dirty="0"/>
              <a:t>segments</a:t>
            </a:r>
            <a:endParaRPr sz="2100"/>
          </a:p>
        </p:txBody>
      </p:sp>
      <p:sp>
        <p:nvSpPr>
          <p:cNvPr id="6" name="object 6"/>
          <p:cNvSpPr txBox="1"/>
          <p:nvPr/>
        </p:nvSpPr>
        <p:spPr>
          <a:xfrm>
            <a:off x="6794500" y="983996"/>
            <a:ext cx="1475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collecting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duct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01461" y="1178775"/>
            <a:ext cx="1157605" cy="396240"/>
            <a:chOff x="5601461" y="1178775"/>
            <a:chExt cx="1157605" cy="3962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1461" y="1178775"/>
              <a:ext cx="1157490" cy="3961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45276" y="1209675"/>
              <a:ext cx="1070610" cy="302260"/>
            </a:xfrm>
            <a:custGeom>
              <a:avLst/>
              <a:gdLst/>
              <a:ahLst/>
              <a:cxnLst/>
              <a:rect l="l" t="t" r="r" b="b"/>
              <a:pathLst>
                <a:path w="1070609" h="302259">
                  <a:moveTo>
                    <a:pt x="0" y="301751"/>
                  </a:moveTo>
                  <a:lnTo>
                    <a:pt x="107010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164578" y="2432050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distal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tubule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40958" y="2610573"/>
            <a:ext cx="988694" cy="396240"/>
            <a:chOff x="6140958" y="2610573"/>
            <a:chExt cx="988694" cy="39624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0958" y="2610573"/>
              <a:ext cx="988352" cy="3961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84773" y="2641473"/>
              <a:ext cx="901065" cy="302260"/>
            </a:xfrm>
            <a:custGeom>
              <a:avLst/>
              <a:gdLst/>
              <a:ahLst/>
              <a:cxnLst/>
              <a:rect l="l" t="t" r="r" b="b"/>
              <a:pathLst>
                <a:path w="901065" h="302260">
                  <a:moveTo>
                    <a:pt x="0" y="301751"/>
                  </a:moveTo>
                  <a:lnTo>
                    <a:pt x="900683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38275" y="2186432"/>
            <a:ext cx="157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proximal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tubule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19172" y="2376703"/>
            <a:ext cx="1395730" cy="1080135"/>
            <a:chOff x="2519172" y="2376703"/>
            <a:chExt cx="1395730" cy="108013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9172" y="2376703"/>
              <a:ext cx="1395222" cy="10797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66035" y="2405252"/>
              <a:ext cx="1304925" cy="988060"/>
            </a:xfrm>
            <a:custGeom>
              <a:avLst/>
              <a:gdLst/>
              <a:ahLst/>
              <a:cxnLst/>
              <a:rect l="l" t="t" r="r" b="b"/>
              <a:pathLst>
                <a:path w="1304925" h="988060">
                  <a:moveTo>
                    <a:pt x="0" y="0"/>
                  </a:moveTo>
                  <a:lnTo>
                    <a:pt x="1304670" y="98767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2993" y="3119882"/>
            <a:ext cx="1144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glomerulus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80566" y="3351301"/>
            <a:ext cx="1395730" cy="1080135"/>
            <a:chOff x="1480566" y="3351301"/>
            <a:chExt cx="1395730" cy="108013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0566" y="3351301"/>
              <a:ext cx="1395222" cy="10797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27429" y="3379850"/>
              <a:ext cx="1304925" cy="988060"/>
            </a:xfrm>
            <a:custGeom>
              <a:avLst/>
              <a:gdLst/>
              <a:ahLst/>
              <a:cxnLst/>
              <a:rect l="l" t="t" r="r" b="b"/>
              <a:pathLst>
                <a:path w="1304925" h="988060">
                  <a:moveTo>
                    <a:pt x="0" y="0"/>
                  </a:moveTo>
                  <a:lnTo>
                    <a:pt x="1304671" y="98767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345933" y="6591045"/>
            <a:ext cx="170433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(Takasato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al.,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Nature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2015)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4658" y="3988308"/>
            <a:ext cx="6099047" cy="17998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Ducts</a:t>
            </a:r>
            <a:r>
              <a:rPr spc="-140" dirty="0"/>
              <a:t> </a:t>
            </a:r>
            <a:r>
              <a:rPr dirty="0"/>
              <a:t>in</a:t>
            </a:r>
            <a:r>
              <a:rPr spc="-135" dirty="0"/>
              <a:t> </a:t>
            </a:r>
            <a:r>
              <a:rPr dirty="0"/>
              <a:t>the</a:t>
            </a:r>
            <a:r>
              <a:rPr spc="-155" dirty="0"/>
              <a:t> </a:t>
            </a:r>
            <a:r>
              <a:rPr spc="-25" dirty="0"/>
              <a:t>bottom</a:t>
            </a:r>
            <a:r>
              <a:rPr spc="-125" dirty="0"/>
              <a:t> </a:t>
            </a:r>
            <a:r>
              <a:rPr spc="-10" dirty="0"/>
              <a:t>layer,</a:t>
            </a:r>
            <a:r>
              <a:rPr spc="-140" dirty="0"/>
              <a:t> </a:t>
            </a:r>
            <a:r>
              <a:rPr spc="-30" dirty="0"/>
              <a:t>Glomeruli</a:t>
            </a:r>
            <a:r>
              <a:rPr spc="-120" dirty="0"/>
              <a:t> </a:t>
            </a:r>
            <a:r>
              <a:rPr dirty="0"/>
              <a:t>in</a:t>
            </a:r>
            <a:r>
              <a:rPr spc="-145" dirty="0"/>
              <a:t> </a:t>
            </a:r>
            <a:r>
              <a:rPr dirty="0"/>
              <a:t>the</a:t>
            </a:r>
            <a:r>
              <a:rPr spc="-150" dirty="0"/>
              <a:t> </a:t>
            </a:r>
            <a:r>
              <a:rPr spc="-20" dirty="0"/>
              <a:t>outer</a:t>
            </a:r>
            <a:r>
              <a:rPr spc="-140" dirty="0"/>
              <a:t> </a:t>
            </a:r>
            <a:r>
              <a:rPr spc="-25" dirty="0"/>
              <a:t>layer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038" y="1000505"/>
            <a:ext cx="2699766" cy="26997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809" y="1000505"/>
            <a:ext cx="2700528" cy="26997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1923" y="1000505"/>
            <a:ext cx="2700528" cy="269976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22832" y="658621"/>
            <a:ext cx="6240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2270" algn="l"/>
                <a:tab pos="585851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Bottom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Middle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473" y="4176776"/>
            <a:ext cx="765810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  <a:p>
            <a:pPr marL="12700" marR="5080" indent="64135">
              <a:lnSpc>
                <a:spcPct val="2060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Middle Bottom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2156" y="6533133"/>
            <a:ext cx="23622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(Takasato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al.,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Nature</a:t>
            </a:r>
            <a:r>
              <a:rPr sz="14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2015)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52475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Kidney</a:t>
            </a:r>
            <a:r>
              <a:rPr spc="-140" dirty="0"/>
              <a:t> </a:t>
            </a:r>
            <a:r>
              <a:rPr spc="-30" dirty="0"/>
              <a:t>organoids</a:t>
            </a:r>
            <a:r>
              <a:rPr spc="-130" dirty="0"/>
              <a:t> </a:t>
            </a:r>
            <a:r>
              <a:rPr spc="-25" dirty="0"/>
              <a:t>contain</a:t>
            </a:r>
            <a:r>
              <a:rPr spc="-140" dirty="0"/>
              <a:t> </a:t>
            </a:r>
            <a:r>
              <a:rPr spc="-30" dirty="0"/>
              <a:t>vascular</a:t>
            </a:r>
            <a:r>
              <a:rPr spc="-130" dirty="0"/>
              <a:t> </a:t>
            </a:r>
            <a:r>
              <a:rPr spc="-4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7294" y="6020815"/>
            <a:ext cx="6049645" cy="687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00FFFF"/>
                </a:solidFill>
                <a:latin typeface="ＭＳ Ｐゴシック"/>
                <a:cs typeface="ＭＳ Ｐゴシック"/>
              </a:rPr>
              <a:t>Glomerulus</a:t>
            </a:r>
            <a:r>
              <a:rPr sz="2000" spc="-75" dirty="0">
                <a:solidFill>
                  <a:srgbClr val="00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ＭＳ Ｐゴシック"/>
                <a:cs typeface="ＭＳ Ｐゴシック"/>
              </a:rPr>
              <a:t>Vasculature</a:t>
            </a:r>
            <a:endParaRPr sz="2000">
              <a:latin typeface="ＭＳ Ｐゴシック"/>
              <a:cs typeface="ＭＳ Ｐゴシック"/>
            </a:endParaRPr>
          </a:p>
          <a:p>
            <a:pPr marL="2910840">
              <a:lnSpc>
                <a:spcPct val="100000"/>
              </a:lnSpc>
              <a:spcBef>
                <a:spcPts val="1135"/>
              </a:spcBef>
            </a:pP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(Takasato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al.,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Nature</a:t>
            </a:r>
            <a:r>
              <a:rPr sz="1400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Protocols</a:t>
            </a:r>
            <a:r>
              <a:rPr sz="14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2016)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185" y="683513"/>
            <a:ext cx="5233415" cy="52341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425" y="504444"/>
            <a:ext cx="8385048" cy="59992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All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anticipated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renal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structures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developed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kidney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organoids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1714" y="6532626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μm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30679"/>
            <a:ext cx="4399915" cy="2689225"/>
            <a:chOff x="0" y="1630679"/>
            <a:chExt cx="4399915" cy="2689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7128" y="1630679"/>
              <a:ext cx="2232660" cy="26890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3228" y="1656968"/>
              <a:ext cx="2147316" cy="26037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13228" y="1656968"/>
              <a:ext cx="2147570" cy="2604135"/>
            </a:xfrm>
            <a:custGeom>
              <a:avLst/>
              <a:gdLst/>
              <a:ahLst/>
              <a:cxnLst/>
              <a:rect l="l" t="t" r="r" b="b"/>
              <a:pathLst>
                <a:path w="2147570" h="2604135">
                  <a:moveTo>
                    <a:pt x="0" y="357885"/>
                  </a:moveTo>
                  <a:lnTo>
                    <a:pt x="3267" y="309332"/>
                  </a:lnTo>
                  <a:lnTo>
                    <a:pt x="12787" y="262760"/>
                  </a:lnTo>
                  <a:lnTo>
                    <a:pt x="28130" y="218598"/>
                  </a:lnTo>
                  <a:lnTo>
                    <a:pt x="48871" y="177273"/>
                  </a:lnTo>
                  <a:lnTo>
                    <a:pt x="74583" y="139210"/>
                  </a:lnTo>
                  <a:lnTo>
                    <a:pt x="104838" y="104838"/>
                  </a:lnTo>
                  <a:lnTo>
                    <a:pt x="139210" y="74583"/>
                  </a:lnTo>
                  <a:lnTo>
                    <a:pt x="177273" y="48871"/>
                  </a:lnTo>
                  <a:lnTo>
                    <a:pt x="218598" y="28130"/>
                  </a:lnTo>
                  <a:lnTo>
                    <a:pt x="262760" y="12787"/>
                  </a:lnTo>
                  <a:lnTo>
                    <a:pt x="309332" y="3267"/>
                  </a:lnTo>
                  <a:lnTo>
                    <a:pt x="357885" y="0"/>
                  </a:lnTo>
                  <a:lnTo>
                    <a:pt x="1789430" y="0"/>
                  </a:lnTo>
                  <a:lnTo>
                    <a:pt x="1837983" y="3267"/>
                  </a:lnTo>
                  <a:lnTo>
                    <a:pt x="1884555" y="12787"/>
                  </a:lnTo>
                  <a:lnTo>
                    <a:pt x="1928717" y="28130"/>
                  </a:lnTo>
                  <a:lnTo>
                    <a:pt x="1970042" y="48871"/>
                  </a:lnTo>
                  <a:lnTo>
                    <a:pt x="2008105" y="74583"/>
                  </a:lnTo>
                  <a:lnTo>
                    <a:pt x="2042477" y="104838"/>
                  </a:lnTo>
                  <a:lnTo>
                    <a:pt x="2072732" y="139210"/>
                  </a:lnTo>
                  <a:lnTo>
                    <a:pt x="2098444" y="177273"/>
                  </a:lnTo>
                  <a:lnTo>
                    <a:pt x="2119185" y="218598"/>
                  </a:lnTo>
                  <a:lnTo>
                    <a:pt x="2134528" y="262760"/>
                  </a:lnTo>
                  <a:lnTo>
                    <a:pt x="2144048" y="309332"/>
                  </a:lnTo>
                  <a:lnTo>
                    <a:pt x="2147316" y="357885"/>
                  </a:lnTo>
                  <a:lnTo>
                    <a:pt x="2147316" y="2245867"/>
                  </a:lnTo>
                  <a:lnTo>
                    <a:pt x="2144048" y="2294421"/>
                  </a:lnTo>
                  <a:lnTo>
                    <a:pt x="2134528" y="2340993"/>
                  </a:lnTo>
                  <a:lnTo>
                    <a:pt x="2119185" y="2385155"/>
                  </a:lnTo>
                  <a:lnTo>
                    <a:pt x="2098444" y="2426480"/>
                  </a:lnTo>
                  <a:lnTo>
                    <a:pt x="2072732" y="2464543"/>
                  </a:lnTo>
                  <a:lnTo>
                    <a:pt x="2042477" y="2498915"/>
                  </a:lnTo>
                  <a:lnTo>
                    <a:pt x="2008105" y="2529170"/>
                  </a:lnTo>
                  <a:lnTo>
                    <a:pt x="1970042" y="2554882"/>
                  </a:lnTo>
                  <a:lnTo>
                    <a:pt x="1928717" y="2575623"/>
                  </a:lnTo>
                  <a:lnTo>
                    <a:pt x="1884555" y="2590966"/>
                  </a:lnTo>
                  <a:lnTo>
                    <a:pt x="1837983" y="2600486"/>
                  </a:lnTo>
                  <a:lnTo>
                    <a:pt x="1789430" y="2603754"/>
                  </a:lnTo>
                  <a:lnTo>
                    <a:pt x="357885" y="2603754"/>
                  </a:lnTo>
                  <a:lnTo>
                    <a:pt x="309332" y="2600486"/>
                  </a:lnTo>
                  <a:lnTo>
                    <a:pt x="262760" y="2590966"/>
                  </a:lnTo>
                  <a:lnTo>
                    <a:pt x="218598" y="2575623"/>
                  </a:lnTo>
                  <a:lnTo>
                    <a:pt x="177273" y="2554882"/>
                  </a:lnTo>
                  <a:lnTo>
                    <a:pt x="139210" y="2529170"/>
                  </a:lnTo>
                  <a:lnTo>
                    <a:pt x="104838" y="2498915"/>
                  </a:lnTo>
                  <a:lnTo>
                    <a:pt x="74583" y="2464543"/>
                  </a:lnTo>
                  <a:lnTo>
                    <a:pt x="48871" y="2426480"/>
                  </a:lnTo>
                  <a:lnTo>
                    <a:pt x="28130" y="2385155"/>
                  </a:lnTo>
                  <a:lnTo>
                    <a:pt x="12787" y="2340993"/>
                  </a:lnTo>
                  <a:lnTo>
                    <a:pt x="3267" y="2294421"/>
                  </a:lnTo>
                  <a:lnTo>
                    <a:pt x="0" y="2245867"/>
                  </a:lnTo>
                  <a:lnTo>
                    <a:pt x="0" y="357885"/>
                  </a:lnTo>
                  <a:close/>
                </a:path>
              </a:pathLst>
            </a:custGeom>
            <a:ln w="9906">
              <a:solidFill>
                <a:srgbClr val="0788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06751"/>
              <a:ext cx="1728977" cy="14371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454" y="2430805"/>
              <a:ext cx="1309116" cy="10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46" y="2233040"/>
              <a:ext cx="1656588" cy="13517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146" y="2233040"/>
              <a:ext cx="1656714" cy="1351915"/>
            </a:xfrm>
            <a:custGeom>
              <a:avLst/>
              <a:gdLst/>
              <a:ahLst/>
              <a:cxnLst/>
              <a:rect l="l" t="t" r="r" b="b"/>
              <a:pathLst>
                <a:path w="1656714" h="1351914">
                  <a:moveTo>
                    <a:pt x="0" y="675894"/>
                  </a:moveTo>
                  <a:lnTo>
                    <a:pt x="1629" y="633152"/>
                  </a:lnTo>
                  <a:lnTo>
                    <a:pt x="6453" y="591117"/>
                  </a:lnTo>
                  <a:lnTo>
                    <a:pt x="14375" y="549867"/>
                  </a:lnTo>
                  <a:lnTo>
                    <a:pt x="25296" y="509482"/>
                  </a:lnTo>
                  <a:lnTo>
                    <a:pt x="39122" y="470040"/>
                  </a:lnTo>
                  <a:lnTo>
                    <a:pt x="55753" y="431620"/>
                  </a:lnTo>
                  <a:lnTo>
                    <a:pt x="75094" y="394303"/>
                  </a:lnTo>
                  <a:lnTo>
                    <a:pt x="97047" y="358167"/>
                  </a:lnTo>
                  <a:lnTo>
                    <a:pt x="121516" y="323291"/>
                  </a:lnTo>
                  <a:lnTo>
                    <a:pt x="148402" y="289755"/>
                  </a:lnTo>
                  <a:lnTo>
                    <a:pt x="177610" y="257638"/>
                  </a:lnTo>
                  <a:lnTo>
                    <a:pt x="209042" y="227019"/>
                  </a:lnTo>
                  <a:lnTo>
                    <a:pt x="242601" y="197977"/>
                  </a:lnTo>
                  <a:lnTo>
                    <a:pt x="278191" y="170591"/>
                  </a:lnTo>
                  <a:lnTo>
                    <a:pt x="315713" y="144941"/>
                  </a:lnTo>
                  <a:lnTo>
                    <a:pt x="355071" y="121106"/>
                  </a:lnTo>
                  <a:lnTo>
                    <a:pt x="396169" y="99165"/>
                  </a:lnTo>
                  <a:lnTo>
                    <a:pt x="438908" y="79198"/>
                  </a:lnTo>
                  <a:lnTo>
                    <a:pt x="483193" y="61282"/>
                  </a:lnTo>
                  <a:lnTo>
                    <a:pt x="528925" y="45499"/>
                  </a:lnTo>
                  <a:lnTo>
                    <a:pt x="576009" y="31926"/>
                  </a:lnTo>
                  <a:lnTo>
                    <a:pt x="624346" y="20644"/>
                  </a:lnTo>
                  <a:lnTo>
                    <a:pt x="673840" y="11731"/>
                  </a:lnTo>
                  <a:lnTo>
                    <a:pt x="724394" y="5266"/>
                  </a:lnTo>
                  <a:lnTo>
                    <a:pt x="775911" y="1329"/>
                  </a:lnTo>
                  <a:lnTo>
                    <a:pt x="828294" y="0"/>
                  </a:lnTo>
                  <a:lnTo>
                    <a:pt x="880676" y="1329"/>
                  </a:lnTo>
                  <a:lnTo>
                    <a:pt x="932193" y="5266"/>
                  </a:lnTo>
                  <a:lnTo>
                    <a:pt x="982747" y="11731"/>
                  </a:lnTo>
                  <a:lnTo>
                    <a:pt x="1032241" y="20644"/>
                  </a:lnTo>
                  <a:lnTo>
                    <a:pt x="1080578" y="31926"/>
                  </a:lnTo>
                  <a:lnTo>
                    <a:pt x="1127662" y="45499"/>
                  </a:lnTo>
                  <a:lnTo>
                    <a:pt x="1173394" y="61282"/>
                  </a:lnTo>
                  <a:lnTo>
                    <a:pt x="1217679" y="79198"/>
                  </a:lnTo>
                  <a:lnTo>
                    <a:pt x="1260418" y="99165"/>
                  </a:lnTo>
                  <a:lnTo>
                    <a:pt x="1301516" y="121106"/>
                  </a:lnTo>
                  <a:lnTo>
                    <a:pt x="1340874" y="144941"/>
                  </a:lnTo>
                  <a:lnTo>
                    <a:pt x="1378396" y="170591"/>
                  </a:lnTo>
                  <a:lnTo>
                    <a:pt x="1413986" y="197977"/>
                  </a:lnTo>
                  <a:lnTo>
                    <a:pt x="1447545" y="227019"/>
                  </a:lnTo>
                  <a:lnTo>
                    <a:pt x="1478977" y="257638"/>
                  </a:lnTo>
                  <a:lnTo>
                    <a:pt x="1508185" y="289755"/>
                  </a:lnTo>
                  <a:lnTo>
                    <a:pt x="1535071" y="323291"/>
                  </a:lnTo>
                  <a:lnTo>
                    <a:pt x="1559540" y="358167"/>
                  </a:lnTo>
                  <a:lnTo>
                    <a:pt x="1581493" y="394303"/>
                  </a:lnTo>
                  <a:lnTo>
                    <a:pt x="1600834" y="431620"/>
                  </a:lnTo>
                  <a:lnTo>
                    <a:pt x="1617465" y="470040"/>
                  </a:lnTo>
                  <a:lnTo>
                    <a:pt x="1631291" y="509482"/>
                  </a:lnTo>
                  <a:lnTo>
                    <a:pt x="1642212" y="549867"/>
                  </a:lnTo>
                  <a:lnTo>
                    <a:pt x="1650134" y="591117"/>
                  </a:lnTo>
                  <a:lnTo>
                    <a:pt x="1654958" y="633152"/>
                  </a:lnTo>
                  <a:lnTo>
                    <a:pt x="1656588" y="675894"/>
                  </a:lnTo>
                  <a:lnTo>
                    <a:pt x="1654958" y="718635"/>
                  </a:lnTo>
                  <a:lnTo>
                    <a:pt x="1650134" y="760670"/>
                  </a:lnTo>
                  <a:lnTo>
                    <a:pt x="1642212" y="801920"/>
                  </a:lnTo>
                  <a:lnTo>
                    <a:pt x="1631291" y="842305"/>
                  </a:lnTo>
                  <a:lnTo>
                    <a:pt x="1617465" y="881747"/>
                  </a:lnTo>
                  <a:lnTo>
                    <a:pt x="1600834" y="920167"/>
                  </a:lnTo>
                  <a:lnTo>
                    <a:pt x="1581493" y="957484"/>
                  </a:lnTo>
                  <a:lnTo>
                    <a:pt x="1559540" y="993620"/>
                  </a:lnTo>
                  <a:lnTo>
                    <a:pt x="1535071" y="1028496"/>
                  </a:lnTo>
                  <a:lnTo>
                    <a:pt x="1508185" y="1062032"/>
                  </a:lnTo>
                  <a:lnTo>
                    <a:pt x="1478977" y="1094149"/>
                  </a:lnTo>
                  <a:lnTo>
                    <a:pt x="1447545" y="1124768"/>
                  </a:lnTo>
                  <a:lnTo>
                    <a:pt x="1413986" y="1153810"/>
                  </a:lnTo>
                  <a:lnTo>
                    <a:pt x="1378396" y="1181196"/>
                  </a:lnTo>
                  <a:lnTo>
                    <a:pt x="1340874" y="1206846"/>
                  </a:lnTo>
                  <a:lnTo>
                    <a:pt x="1301516" y="1230681"/>
                  </a:lnTo>
                  <a:lnTo>
                    <a:pt x="1260418" y="1252622"/>
                  </a:lnTo>
                  <a:lnTo>
                    <a:pt x="1217679" y="1272589"/>
                  </a:lnTo>
                  <a:lnTo>
                    <a:pt x="1173394" y="1290505"/>
                  </a:lnTo>
                  <a:lnTo>
                    <a:pt x="1127662" y="1306288"/>
                  </a:lnTo>
                  <a:lnTo>
                    <a:pt x="1080578" y="1319861"/>
                  </a:lnTo>
                  <a:lnTo>
                    <a:pt x="1032241" y="1331143"/>
                  </a:lnTo>
                  <a:lnTo>
                    <a:pt x="982747" y="1340056"/>
                  </a:lnTo>
                  <a:lnTo>
                    <a:pt x="932193" y="1346521"/>
                  </a:lnTo>
                  <a:lnTo>
                    <a:pt x="880676" y="1350458"/>
                  </a:lnTo>
                  <a:lnTo>
                    <a:pt x="828294" y="1351788"/>
                  </a:lnTo>
                  <a:lnTo>
                    <a:pt x="775911" y="1350458"/>
                  </a:lnTo>
                  <a:lnTo>
                    <a:pt x="724394" y="1346521"/>
                  </a:lnTo>
                  <a:lnTo>
                    <a:pt x="673840" y="1340056"/>
                  </a:lnTo>
                  <a:lnTo>
                    <a:pt x="624346" y="1331143"/>
                  </a:lnTo>
                  <a:lnTo>
                    <a:pt x="576009" y="1319861"/>
                  </a:lnTo>
                  <a:lnTo>
                    <a:pt x="528925" y="1306288"/>
                  </a:lnTo>
                  <a:lnTo>
                    <a:pt x="483193" y="1290505"/>
                  </a:lnTo>
                  <a:lnTo>
                    <a:pt x="438908" y="1272589"/>
                  </a:lnTo>
                  <a:lnTo>
                    <a:pt x="396169" y="1252622"/>
                  </a:lnTo>
                  <a:lnTo>
                    <a:pt x="355071" y="1230681"/>
                  </a:lnTo>
                  <a:lnTo>
                    <a:pt x="315713" y="1206846"/>
                  </a:lnTo>
                  <a:lnTo>
                    <a:pt x="278191" y="1181196"/>
                  </a:lnTo>
                  <a:lnTo>
                    <a:pt x="242601" y="1153810"/>
                  </a:lnTo>
                  <a:lnTo>
                    <a:pt x="209042" y="1124768"/>
                  </a:lnTo>
                  <a:lnTo>
                    <a:pt x="177610" y="1094149"/>
                  </a:lnTo>
                  <a:lnTo>
                    <a:pt x="148402" y="1062032"/>
                  </a:lnTo>
                  <a:lnTo>
                    <a:pt x="121516" y="1028496"/>
                  </a:lnTo>
                  <a:lnTo>
                    <a:pt x="97047" y="993620"/>
                  </a:lnTo>
                  <a:lnTo>
                    <a:pt x="75094" y="957484"/>
                  </a:lnTo>
                  <a:lnTo>
                    <a:pt x="55753" y="920167"/>
                  </a:lnTo>
                  <a:lnTo>
                    <a:pt x="39122" y="881747"/>
                  </a:lnTo>
                  <a:lnTo>
                    <a:pt x="25296" y="842305"/>
                  </a:lnTo>
                  <a:lnTo>
                    <a:pt x="14375" y="801920"/>
                  </a:lnTo>
                  <a:lnTo>
                    <a:pt x="6453" y="760670"/>
                  </a:lnTo>
                  <a:lnTo>
                    <a:pt x="1629" y="718635"/>
                  </a:lnTo>
                  <a:lnTo>
                    <a:pt x="0" y="675894"/>
                  </a:lnTo>
                  <a:close/>
                </a:path>
              </a:pathLst>
            </a:custGeom>
            <a:ln w="9906">
              <a:solidFill>
                <a:srgbClr val="892F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86765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Nephrotoxicity</a:t>
            </a:r>
            <a:r>
              <a:rPr spc="-120" dirty="0"/>
              <a:t> </a:t>
            </a:r>
            <a:r>
              <a:rPr spc="-20" dirty="0"/>
              <a:t>assay</a:t>
            </a:r>
            <a:r>
              <a:rPr spc="-125" dirty="0"/>
              <a:t> </a:t>
            </a:r>
            <a:r>
              <a:rPr dirty="0"/>
              <a:t>for</a:t>
            </a:r>
            <a:r>
              <a:rPr spc="-130" dirty="0"/>
              <a:t> </a:t>
            </a:r>
            <a:r>
              <a:rPr spc="-20" dirty="0"/>
              <a:t>drug</a:t>
            </a:r>
            <a:r>
              <a:rPr spc="-155" dirty="0"/>
              <a:t> </a:t>
            </a:r>
            <a:r>
              <a:rPr spc="-45" dirty="0"/>
              <a:t>development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4527" y="2540508"/>
            <a:ext cx="89344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 marR="5080" indent="-8636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ＭＳ Ｐゴシック"/>
                <a:cs typeface="ＭＳ Ｐゴシック"/>
              </a:rPr>
              <a:t>Candi- dates</a:t>
            </a:r>
            <a:endParaRPr sz="2400">
              <a:latin typeface="ＭＳ Ｐゴシック"/>
              <a:cs typeface="ＭＳ Ｐゴシック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09038" y="1856206"/>
            <a:ext cx="2110740" cy="1059815"/>
            <a:chOff x="2209038" y="1856206"/>
            <a:chExt cx="2110740" cy="105981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9038" y="1856206"/>
              <a:ext cx="2110740" cy="10592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3452" y="2119109"/>
              <a:ext cx="1582674" cy="6088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5139" y="1882521"/>
              <a:ext cx="2025396" cy="9738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55139" y="1882521"/>
              <a:ext cx="2025650" cy="974090"/>
            </a:xfrm>
            <a:custGeom>
              <a:avLst/>
              <a:gdLst/>
              <a:ahLst/>
              <a:cxnLst/>
              <a:rect l="l" t="t" r="r" b="b"/>
              <a:pathLst>
                <a:path w="2025650" h="974089">
                  <a:moveTo>
                    <a:pt x="0" y="486917"/>
                  </a:moveTo>
                  <a:lnTo>
                    <a:pt x="7890" y="425851"/>
                  </a:lnTo>
                  <a:lnTo>
                    <a:pt x="30928" y="367045"/>
                  </a:lnTo>
                  <a:lnTo>
                    <a:pt x="68164" y="310956"/>
                  </a:lnTo>
                  <a:lnTo>
                    <a:pt x="118651" y="258041"/>
                  </a:lnTo>
                  <a:lnTo>
                    <a:pt x="148566" y="232916"/>
                  </a:lnTo>
                  <a:lnTo>
                    <a:pt x="181438" y="208756"/>
                  </a:lnTo>
                  <a:lnTo>
                    <a:pt x="217148" y="185618"/>
                  </a:lnTo>
                  <a:lnTo>
                    <a:pt x="255578" y="163559"/>
                  </a:lnTo>
                  <a:lnTo>
                    <a:pt x="296608" y="142636"/>
                  </a:lnTo>
                  <a:lnTo>
                    <a:pt x="340120" y="122907"/>
                  </a:lnTo>
                  <a:lnTo>
                    <a:pt x="385996" y="104427"/>
                  </a:lnTo>
                  <a:lnTo>
                    <a:pt x="434117" y="87255"/>
                  </a:lnTo>
                  <a:lnTo>
                    <a:pt x="484364" y="71447"/>
                  </a:lnTo>
                  <a:lnTo>
                    <a:pt x="536618" y="57061"/>
                  </a:lnTo>
                  <a:lnTo>
                    <a:pt x="590762" y="44154"/>
                  </a:lnTo>
                  <a:lnTo>
                    <a:pt x="646676" y="32782"/>
                  </a:lnTo>
                  <a:lnTo>
                    <a:pt x="704242" y="23003"/>
                  </a:lnTo>
                  <a:lnTo>
                    <a:pt x="763341" y="14874"/>
                  </a:lnTo>
                  <a:lnTo>
                    <a:pt x="823855" y="8452"/>
                  </a:lnTo>
                  <a:lnTo>
                    <a:pt x="885665" y="3794"/>
                  </a:lnTo>
                  <a:lnTo>
                    <a:pt x="948652" y="958"/>
                  </a:lnTo>
                  <a:lnTo>
                    <a:pt x="1012698" y="0"/>
                  </a:lnTo>
                  <a:lnTo>
                    <a:pt x="1076743" y="958"/>
                  </a:lnTo>
                  <a:lnTo>
                    <a:pt x="1139730" y="3794"/>
                  </a:lnTo>
                  <a:lnTo>
                    <a:pt x="1201540" y="8452"/>
                  </a:lnTo>
                  <a:lnTo>
                    <a:pt x="1262054" y="14874"/>
                  </a:lnTo>
                  <a:lnTo>
                    <a:pt x="1321153" y="23003"/>
                  </a:lnTo>
                  <a:lnTo>
                    <a:pt x="1378719" y="32782"/>
                  </a:lnTo>
                  <a:lnTo>
                    <a:pt x="1434633" y="44154"/>
                  </a:lnTo>
                  <a:lnTo>
                    <a:pt x="1488777" y="57061"/>
                  </a:lnTo>
                  <a:lnTo>
                    <a:pt x="1541031" y="71447"/>
                  </a:lnTo>
                  <a:lnTo>
                    <a:pt x="1591278" y="87255"/>
                  </a:lnTo>
                  <a:lnTo>
                    <a:pt x="1639399" y="104427"/>
                  </a:lnTo>
                  <a:lnTo>
                    <a:pt x="1685275" y="122907"/>
                  </a:lnTo>
                  <a:lnTo>
                    <a:pt x="1728787" y="142636"/>
                  </a:lnTo>
                  <a:lnTo>
                    <a:pt x="1769817" y="163559"/>
                  </a:lnTo>
                  <a:lnTo>
                    <a:pt x="1808247" y="185618"/>
                  </a:lnTo>
                  <a:lnTo>
                    <a:pt x="1843957" y="208756"/>
                  </a:lnTo>
                  <a:lnTo>
                    <a:pt x="1876829" y="232916"/>
                  </a:lnTo>
                  <a:lnTo>
                    <a:pt x="1906744" y="258041"/>
                  </a:lnTo>
                  <a:lnTo>
                    <a:pt x="1957231" y="310956"/>
                  </a:lnTo>
                  <a:lnTo>
                    <a:pt x="1994467" y="367045"/>
                  </a:lnTo>
                  <a:lnTo>
                    <a:pt x="2017505" y="425851"/>
                  </a:lnTo>
                  <a:lnTo>
                    <a:pt x="2025396" y="486917"/>
                  </a:lnTo>
                  <a:lnTo>
                    <a:pt x="2023403" y="517705"/>
                  </a:lnTo>
                  <a:lnTo>
                    <a:pt x="2007821" y="577698"/>
                  </a:lnTo>
                  <a:lnTo>
                    <a:pt x="1977565" y="635203"/>
                  </a:lnTo>
                  <a:lnTo>
                    <a:pt x="1933584" y="689762"/>
                  </a:lnTo>
                  <a:lnTo>
                    <a:pt x="1876829" y="740919"/>
                  </a:lnTo>
                  <a:lnTo>
                    <a:pt x="1843957" y="765079"/>
                  </a:lnTo>
                  <a:lnTo>
                    <a:pt x="1808247" y="788217"/>
                  </a:lnTo>
                  <a:lnTo>
                    <a:pt x="1769817" y="810276"/>
                  </a:lnTo>
                  <a:lnTo>
                    <a:pt x="1728787" y="831199"/>
                  </a:lnTo>
                  <a:lnTo>
                    <a:pt x="1685275" y="850928"/>
                  </a:lnTo>
                  <a:lnTo>
                    <a:pt x="1639399" y="869408"/>
                  </a:lnTo>
                  <a:lnTo>
                    <a:pt x="1591278" y="886580"/>
                  </a:lnTo>
                  <a:lnTo>
                    <a:pt x="1541031" y="902388"/>
                  </a:lnTo>
                  <a:lnTo>
                    <a:pt x="1488777" y="916774"/>
                  </a:lnTo>
                  <a:lnTo>
                    <a:pt x="1434633" y="929681"/>
                  </a:lnTo>
                  <a:lnTo>
                    <a:pt x="1378719" y="941053"/>
                  </a:lnTo>
                  <a:lnTo>
                    <a:pt x="1321153" y="950832"/>
                  </a:lnTo>
                  <a:lnTo>
                    <a:pt x="1262054" y="958961"/>
                  </a:lnTo>
                  <a:lnTo>
                    <a:pt x="1201540" y="965383"/>
                  </a:lnTo>
                  <a:lnTo>
                    <a:pt x="1139730" y="970041"/>
                  </a:lnTo>
                  <a:lnTo>
                    <a:pt x="1076743" y="972877"/>
                  </a:lnTo>
                  <a:lnTo>
                    <a:pt x="1012698" y="973836"/>
                  </a:lnTo>
                  <a:lnTo>
                    <a:pt x="948652" y="972877"/>
                  </a:lnTo>
                  <a:lnTo>
                    <a:pt x="885665" y="970041"/>
                  </a:lnTo>
                  <a:lnTo>
                    <a:pt x="823855" y="965383"/>
                  </a:lnTo>
                  <a:lnTo>
                    <a:pt x="763341" y="958961"/>
                  </a:lnTo>
                  <a:lnTo>
                    <a:pt x="704242" y="950832"/>
                  </a:lnTo>
                  <a:lnTo>
                    <a:pt x="646676" y="941053"/>
                  </a:lnTo>
                  <a:lnTo>
                    <a:pt x="590762" y="929681"/>
                  </a:lnTo>
                  <a:lnTo>
                    <a:pt x="536618" y="916774"/>
                  </a:lnTo>
                  <a:lnTo>
                    <a:pt x="484364" y="902388"/>
                  </a:lnTo>
                  <a:lnTo>
                    <a:pt x="434117" y="886580"/>
                  </a:lnTo>
                  <a:lnTo>
                    <a:pt x="385996" y="869408"/>
                  </a:lnTo>
                  <a:lnTo>
                    <a:pt x="340120" y="850928"/>
                  </a:lnTo>
                  <a:lnTo>
                    <a:pt x="296608" y="831199"/>
                  </a:lnTo>
                  <a:lnTo>
                    <a:pt x="255578" y="810276"/>
                  </a:lnTo>
                  <a:lnTo>
                    <a:pt x="217148" y="788217"/>
                  </a:lnTo>
                  <a:lnTo>
                    <a:pt x="181438" y="765079"/>
                  </a:lnTo>
                  <a:lnTo>
                    <a:pt x="148566" y="740919"/>
                  </a:lnTo>
                  <a:lnTo>
                    <a:pt x="118651" y="715794"/>
                  </a:lnTo>
                  <a:lnTo>
                    <a:pt x="68164" y="662879"/>
                  </a:lnTo>
                  <a:lnTo>
                    <a:pt x="30928" y="606790"/>
                  </a:lnTo>
                  <a:lnTo>
                    <a:pt x="7890" y="547984"/>
                  </a:lnTo>
                  <a:lnTo>
                    <a:pt x="0" y="486917"/>
                  </a:lnTo>
                  <a:close/>
                </a:path>
              </a:pathLst>
            </a:custGeom>
            <a:ln w="9906">
              <a:solidFill>
                <a:srgbClr val="C516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54300" y="2212339"/>
            <a:ext cx="12280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ＭＳ Ｐゴシック"/>
                <a:cs typeface="ＭＳ Ｐゴシック"/>
              </a:rPr>
              <a:t>Animal</a:t>
            </a:r>
            <a:r>
              <a:rPr sz="2000" spc="-55" dirty="0">
                <a:latin typeface="ＭＳ Ｐゴシック"/>
                <a:cs typeface="ＭＳ Ｐゴシック"/>
              </a:rPr>
              <a:t> </a:t>
            </a:r>
            <a:r>
              <a:rPr sz="2000" spc="-20" dirty="0">
                <a:latin typeface="ＭＳ Ｐゴシック"/>
                <a:cs typeface="ＭＳ Ｐゴシック"/>
              </a:rPr>
              <a:t>exp.</a:t>
            </a:r>
            <a:endParaRPr sz="2000">
              <a:latin typeface="ＭＳ Ｐゴシック"/>
              <a:cs typeface="ＭＳ Ｐゴシック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27326" y="2932938"/>
            <a:ext cx="2092960" cy="1132840"/>
            <a:chOff x="2227326" y="2932938"/>
            <a:chExt cx="2092960" cy="113284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7326" y="2932938"/>
              <a:ext cx="2092452" cy="11323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9662" y="3080016"/>
              <a:ext cx="1364741" cy="9136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3427" y="2959227"/>
              <a:ext cx="2007108" cy="10469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273427" y="2959227"/>
              <a:ext cx="2007235" cy="1047115"/>
            </a:xfrm>
            <a:custGeom>
              <a:avLst/>
              <a:gdLst/>
              <a:ahLst/>
              <a:cxnLst/>
              <a:rect l="l" t="t" r="r" b="b"/>
              <a:pathLst>
                <a:path w="2007235" h="1047114">
                  <a:moveTo>
                    <a:pt x="0" y="523494"/>
                  </a:moveTo>
                  <a:lnTo>
                    <a:pt x="7256" y="460208"/>
                  </a:lnTo>
                  <a:lnTo>
                    <a:pt x="28465" y="399165"/>
                  </a:lnTo>
                  <a:lnTo>
                    <a:pt x="62787" y="340805"/>
                  </a:lnTo>
                  <a:lnTo>
                    <a:pt x="109381" y="285563"/>
                  </a:lnTo>
                  <a:lnTo>
                    <a:pt x="137018" y="259249"/>
                  </a:lnTo>
                  <a:lnTo>
                    <a:pt x="167409" y="233878"/>
                  </a:lnTo>
                  <a:lnTo>
                    <a:pt x="200447" y="209506"/>
                  </a:lnTo>
                  <a:lnTo>
                    <a:pt x="236029" y="186188"/>
                  </a:lnTo>
                  <a:lnTo>
                    <a:pt x="274049" y="163977"/>
                  </a:lnTo>
                  <a:lnTo>
                    <a:pt x="314403" y="142929"/>
                  </a:lnTo>
                  <a:lnTo>
                    <a:pt x="356984" y="123099"/>
                  </a:lnTo>
                  <a:lnTo>
                    <a:pt x="401689" y="104540"/>
                  </a:lnTo>
                  <a:lnTo>
                    <a:pt x="448413" y="87308"/>
                  </a:lnTo>
                  <a:lnTo>
                    <a:pt x="497049" y="71458"/>
                  </a:lnTo>
                  <a:lnTo>
                    <a:pt x="547494" y="57044"/>
                  </a:lnTo>
                  <a:lnTo>
                    <a:pt x="599642" y="44121"/>
                  </a:lnTo>
                  <a:lnTo>
                    <a:pt x="653389" y="32744"/>
                  </a:lnTo>
                  <a:lnTo>
                    <a:pt x="708629" y="22966"/>
                  </a:lnTo>
                  <a:lnTo>
                    <a:pt x="765257" y="14844"/>
                  </a:lnTo>
                  <a:lnTo>
                    <a:pt x="823169" y="8432"/>
                  </a:lnTo>
                  <a:lnTo>
                    <a:pt x="882258" y="3784"/>
                  </a:lnTo>
                  <a:lnTo>
                    <a:pt x="942422" y="955"/>
                  </a:lnTo>
                  <a:lnTo>
                    <a:pt x="1003553" y="0"/>
                  </a:lnTo>
                  <a:lnTo>
                    <a:pt x="1064685" y="955"/>
                  </a:lnTo>
                  <a:lnTo>
                    <a:pt x="1124849" y="3784"/>
                  </a:lnTo>
                  <a:lnTo>
                    <a:pt x="1183938" y="8432"/>
                  </a:lnTo>
                  <a:lnTo>
                    <a:pt x="1241850" y="14844"/>
                  </a:lnTo>
                  <a:lnTo>
                    <a:pt x="1298478" y="22966"/>
                  </a:lnTo>
                  <a:lnTo>
                    <a:pt x="1353718" y="32744"/>
                  </a:lnTo>
                  <a:lnTo>
                    <a:pt x="1407465" y="44121"/>
                  </a:lnTo>
                  <a:lnTo>
                    <a:pt x="1459613" y="57044"/>
                  </a:lnTo>
                  <a:lnTo>
                    <a:pt x="1510058" y="71458"/>
                  </a:lnTo>
                  <a:lnTo>
                    <a:pt x="1558694" y="87308"/>
                  </a:lnTo>
                  <a:lnTo>
                    <a:pt x="1605418" y="104540"/>
                  </a:lnTo>
                  <a:lnTo>
                    <a:pt x="1650123" y="123099"/>
                  </a:lnTo>
                  <a:lnTo>
                    <a:pt x="1692704" y="142929"/>
                  </a:lnTo>
                  <a:lnTo>
                    <a:pt x="1733058" y="163977"/>
                  </a:lnTo>
                  <a:lnTo>
                    <a:pt x="1771078" y="186188"/>
                  </a:lnTo>
                  <a:lnTo>
                    <a:pt x="1806660" y="209506"/>
                  </a:lnTo>
                  <a:lnTo>
                    <a:pt x="1839698" y="233878"/>
                  </a:lnTo>
                  <a:lnTo>
                    <a:pt x="1870089" y="259249"/>
                  </a:lnTo>
                  <a:lnTo>
                    <a:pt x="1897726" y="285563"/>
                  </a:lnTo>
                  <a:lnTo>
                    <a:pt x="1944320" y="340805"/>
                  </a:lnTo>
                  <a:lnTo>
                    <a:pt x="1978642" y="399165"/>
                  </a:lnTo>
                  <a:lnTo>
                    <a:pt x="1999851" y="460208"/>
                  </a:lnTo>
                  <a:lnTo>
                    <a:pt x="2007108" y="523494"/>
                  </a:lnTo>
                  <a:lnTo>
                    <a:pt x="2005276" y="555390"/>
                  </a:lnTo>
                  <a:lnTo>
                    <a:pt x="1990938" y="617608"/>
                  </a:lnTo>
                  <a:lnTo>
                    <a:pt x="1963068" y="677364"/>
                  </a:lnTo>
                  <a:lnTo>
                    <a:pt x="1922505" y="734220"/>
                  </a:lnTo>
                  <a:lnTo>
                    <a:pt x="1870089" y="787738"/>
                  </a:lnTo>
                  <a:lnTo>
                    <a:pt x="1839698" y="813109"/>
                  </a:lnTo>
                  <a:lnTo>
                    <a:pt x="1806660" y="837481"/>
                  </a:lnTo>
                  <a:lnTo>
                    <a:pt x="1771078" y="860799"/>
                  </a:lnTo>
                  <a:lnTo>
                    <a:pt x="1733058" y="883010"/>
                  </a:lnTo>
                  <a:lnTo>
                    <a:pt x="1692704" y="904058"/>
                  </a:lnTo>
                  <a:lnTo>
                    <a:pt x="1650123" y="923888"/>
                  </a:lnTo>
                  <a:lnTo>
                    <a:pt x="1605418" y="942447"/>
                  </a:lnTo>
                  <a:lnTo>
                    <a:pt x="1558694" y="959679"/>
                  </a:lnTo>
                  <a:lnTo>
                    <a:pt x="1510058" y="975529"/>
                  </a:lnTo>
                  <a:lnTo>
                    <a:pt x="1459613" y="989943"/>
                  </a:lnTo>
                  <a:lnTo>
                    <a:pt x="1407465" y="1002866"/>
                  </a:lnTo>
                  <a:lnTo>
                    <a:pt x="1353718" y="1014243"/>
                  </a:lnTo>
                  <a:lnTo>
                    <a:pt x="1298478" y="1024021"/>
                  </a:lnTo>
                  <a:lnTo>
                    <a:pt x="1241850" y="1032143"/>
                  </a:lnTo>
                  <a:lnTo>
                    <a:pt x="1183938" y="1038555"/>
                  </a:lnTo>
                  <a:lnTo>
                    <a:pt x="1124849" y="1043203"/>
                  </a:lnTo>
                  <a:lnTo>
                    <a:pt x="1064685" y="1046032"/>
                  </a:lnTo>
                  <a:lnTo>
                    <a:pt x="1003553" y="1046988"/>
                  </a:lnTo>
                  <a:lnTo>
                    <a:pt x="942422" y="1046032"/>
                  </a:lnTo>
                  <a:lnTo>
                    <a:pt x="882258" y="1043203"/>
                  </a:lnTo>
                  <a:lnTo>
                    <a:pt x="823169" y="1038555"/>
                  </a:lnTo>
                  <a:lnTo>
                    <a:pt x="765257" y="1032143"/>
                  </a:lnTo>
                  <a:lnTo>
                    <a:pt x="708629" y="1024021"/>
                  </a:lnTo>
                  <a:lnTo>
                    <a:pt x="653389" y="1014243"/>
                  </a:lnTo>
                  <a:lnTo>
                    <a:pt x="599642" y="1002866"/>
                  </a:lnTo>
                  <a:lnTo>
                    <a:pt x="547494" y="989943"/>
                  </a:lnTo>
                  <a:lnTo>
                    <a:pt x="497049" y="975529"/>
                  </a:lnTo>
                  <a:lnTo>
                    <a:pt x="448413" y="959679"/>
                  </a:lnTo>
                  <a:lnTo>
                    <a:pt x="401689" y="942447"/>
                  </a:lnTo>
                  <a:lnTo>
                    <a:pt x="356984" y="923888"/>
                  </a:lnTo>
                  <a:lnTo>
                    <a:pt x="314403" y="904058"/>
                  </a:lnTo>
                  <a:lnTo>
                    <a:pt x="274049" y="883010"/>
                  </a:lnTo>
                  <a:lnTo>
                    <a:pt x="236029" y="860799"/>
                  </a:lnTo>
                  <a:lnTo>
                    <a:pt x="200447" y="837481"/>
                  </a:lnTo>
                  <a:lnTo>
                    <a:pt x="167409" y="813109"/>
                  </a:lnTo>
                  <a:lnTo>
                    <a:pt x="137018" y="787738"/>
                  </a:lnTo>
                  <a:lnTo>
                    <a:pt x="109381" y="761424"/>
                  </a:lnTo>
                  <a:lnTo>
                    <a:pt x="62787" y="706182"/>
                  </a:lnTo>
                  <a:lnTo>
                    <a:pt x="28465" y="647822"/>
                  </a:lnTo>
                  <a:lnTo>
                    <a:pt x="7256" y="586779"/>
                  </a:lnTo>
                  <a:lnTo>
                    <a:pt x="0" y="523494"/>
                  </a:lnTo>
                  <a:close/>
                </a:path>
              </a:pathLst>
            </a:custGeom>
            <a:ln w="9906">
              <a:solidFill>
                <a:srgbClr val="C516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810510" y="3173221"/>
            <a:ext cx="9321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ＭＳ Ｐゴシック"/>
                <a:cs typeface="ＭＳ Ｐゴシック"/>
              </a:rPr>
              <a:t>Cultured</a:t>
            </a:r>
            <a:endParaRPr sz="2000">
              <a:latin typeface="ＭＳ Ｐゴシック"/>
              <a:cs typeface="ＭＳ Ｐゴシック"/>
            </a:endParaRPr>
          </a:p>
          <a:p>
            <a:pPr marL="1270" algn="ctr">
              <a:lnSpc>
                <a:spcPct val="100000"/>
              </a:lnSpc>
            </a:pPr>
            <a:r>
              <a:rPr sz="2000" spc="-10" dirty="0">
                <a:latin typeface="ＭＳ Ｐゴシック"/>
                <a:cs typeface="ＭＳ Ｐゴシック"/>
              </a:rPr>
              <a:t>cells</a:t>
            </a:r>
            <a:endParaRPr sz="2000">
              <a:latin typeface="ＭＳ Ｐゴシック"/>
              <a:cs typeface="ＭＳ Ｐゴシック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837938" y="1630679"/>
            <a:ext cx="2232025" cy="2689225"/>
            <a:chOff x="4837938" y="1630679"/>
            <a:chExt cx="2232025" cy="268922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7938" y="1630679"/>
              <a:ext cx="2231898" cy="26890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84039" y="1656968"/>
              <a:ext cx="2146554" cy="26037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884039" y="1656968"/>
              <a:ext cx="2146935" cy="2604135"/>
            </a:xfrm>
            <a:custGeom>
              <a:avLst/>
              <a:gdLst/>
              <a:ahLst/>
              <a:cxnLst/>
              <a:rect l="l" t="t" r="r" b="b"/>
              <a:pathLst>
                <a:path w="2146934" h="2604135">
                  <a:moveTo>
                    <a:pt x="0" y="357758"/>
                  </a:moveTo>
                  <a:lnTo>
                    <a:pt x="3265" y="309207"/>
                  </a:lnTo>
                  <a:lnTo>
                    <a:pt x="12777" y="262643"/>
                  </a:lnTo>
                  <a:lnTo>
                    <a:pt x="28110" y="218491"/>
                  </a:lnTo>
                  <a:lnTo>
                    <a:pt x="48838" y="177179"/>
                  </a:lnTo>
                  <a:lnTo>
                    <a:pt x="74535" y="139131"/>
                  </a:lnTo>
                  <a:lnTo>
                    <a:pt x="104775" y="104774"/>
                  </a:lnTo>
                  <a:lnTo>
                    <a:pt x="139131" y="74535"/>
                  </a:lnTo>
                  <a:lnTo>
                    <a:pt x="177179" y="48838"/>
                  </a:lnTo>
                  <a:lnTo>
                    <a:pt x="218491" y="28110"/>
                  </a:lnTo>
                  <a:lnTo>
                    <a:pt x="262643" y="12777"/>
                  </a:lnTo>
                  <a:lnTo>
                    <a:pt x="309207" y="3265"/>
                  </a:lnTo>
                  <a:lnTo>
                    <a:pt x="357759" y="0"/>
                  </a:lnTo>
                  <a:lnTo>
                    <a:pt x="1788794" y="0"/>
                  </a:lnTo>
                  <a:lnTo>
                    <a:pt x="1837346" y="3265"/>
                  </a:lnTo>
                  <a:lnTo>
                    <a:pt x="1883910" y="12777"/>
                  </a:lnTo>
                  <a:lnTo>
                    <a:pt x="1928062" y="28110"/>
                  </a:lnTo>
                  <a:lnTo>
                    <a:pt x="1969374" y="48838"/>
                  </a:lnTo>
                  <a:lnTo>
                    <a:pt x="2007422" y="74535"/>
                  </a:lnTo>
                  <a:lnTo>
                    <a:pt x="2041778" y="104774"/>
                  </a:lnTo>
                  <a:lnTo>
                    <a:pt x="2072018" y="139131"/>
                  </a:lnTo>
                  <a:lnTo>
                    <a:pt x="2097715" y="177179"/>
                  </a:lnTo>
                  <a:lnTo>
                    <a:pt x="2118443" y="218491"/>
                  </a:lnTo>
                  <a:lnTo>
                    <a:pt x="2133776" y="262643"/>
                  </a:lnTo>
                  <a:lnTo>
                    <a:pt x="2143288" y="309207"/>
                  </a:lnTo>
                  <a:lnTo>
                    <a:pt x="2146554" y="357758"/>
                  </a:lnTo>
                  <a:lnTo>
                    <a:pt x="2146554" y="2245994"/>
                  </a:lnTo>
                  <a:lnTo>
                    <a:pt x="2143288" y="2294546"/>
                  </a:lnTo>
                  <a:lnTo>
                    <a:pt x="2133776" y="2341110"/>
                  </a:lnTo>
                  <a:lnTo>
                    <a:pt x="2118443" y="2385262"/>
                  </a:lnTo>
                  <a:lnTo>
                    <a:pt x="2097715" y="2426574"/>
                  </a:lnTo>
                  <a:lnTo>
                    <a:pt x="2072018" y="2464622"/>
                  </a:lnTo>
                  <a:lnTo>
                    <a:pt x="2041779" y="2498979"/>
                  </a:lnTo>
                  <a:lnTo>
                    <a:pt x="2007422" y="2529218"/>
                  </a:lnTo>
                  <a:lnTo>
                    <a:pt x="1969374" y="2554915"/>
                  </a:lnTo>
                  <a:lnTo>
                    <a:pt x="1928062" y="2575643"/>
                  </a:lnTo>
                  <a:lnTo>
                    <a:pt x="1883910" y="2590976"/>
                  </a:lnTo>
                  <a:lnTo>
                    <a:pt x="1837346" y="2600488"/>
                  </a:lnTo>
                  <a:lnTo>
                    <a:pt x="1788794" y="2603754"/>
                  </a:lnTo>
                  <a:lnTo>
                    <a:pt x="357759" y="2603754"/>
                  </a:lnTo>
                  <a:lnTo>
                    <a:pt x="309207" y="2600488"/>
                  </a:lnTo>
                  <a:lnTo>
                    <a:pt x="262643" y="2590976"/>
                  </a:lnTo>
                  <a:lnTo>
                    <a:pt x="218491" y="2575643"/>
                  </a:lnTo>
                  <a:lnTo>
                    <a:pt x="177179" y="2554915"/>
                  </a:lnTo>
                  <a:lnTo>
                    <a:pt x="139131" y="2529218"/>
                  </a:lnTo>
                  <a:lnTo>
                    <a:pt x="104774" y="2498978"/>
                  </a:lnTo>
                  <a:lnTo>
                    <a:pt x="74535" y="2464622"/>
                  </a:lnTo>
                  <a:lnTo>
                    <a:pt x="48838" y="2426574"/>
                  </a:lnTo>
                  <a:lnTo>
                    <a:pt x="28110" y="2385262"/>
                  </a:lnTo>
                  <a:lnTo>
                    <a:pt x="12777" y="2341110"/>
                  </a:lnTo>
                  <a:lnTo>
                    <a:pt x="3265" y="2294546"/>
                  </a:lnTo>
                  <a:lnTo>
                    <a:pt x="0" y="2245994"/>
                  </a:lnTo>
                  <a:lnTo>
                    <a:pt x="0" y="357758"/>
                  </a:lnTo>
                  <a:close/>
                </a:path>
              </a:pathLst>
            </a:custGeom>
            <a:ln w="9906">
              <a:solidFill>
                <a:srgbClr val="9BE6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79567" y="2497327"/>
            <a:ext cx="15544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ＭＳ Ｐゴシック"/>
                <a:cs typeface="ＭＳ Ｐゴシック"/>
              </a:rPr>
              <a:t>Trial</a:t>
            </a:r>
            <a:r>
              <a:rPr sz="2000" spc="-25" dirty="0">
                <a:latin typeface="ＭＳ Ｐゴシック"/>
                <a:cs typeface="ＭＳ Ｐゴシック"/>
              </a:rPr>
              <a:t> </a:t>
            </a:r>
            <a:r>
              <a:rPr sz="2000" dirty="0">
                <a:latin typeface="ＭＳ Ｐゴシック"/>
                <a:cs typeface="ＭＳ Ｐゴシック"/>
              </a:rPr>
              <a:t>to</a:t>
            </a:r>
            <a:r>
              <a:rPr sz="2000" spc="-25" dirty="0">
                <a:latin typeface="ＭＳ Ｐゴシック"/>
                <a:cs typeface="ＭＳ Ｐゴシック"/>
              </a:rPr>
              <a:t> </a:t>
            </a:r>
            <a:r>
              <a:rPr sz="2000" spc="-10" dirty="0">
                <a:latin typeface="ＭＳ Ｐゴシック"/>
                <a:cs typeface="ＭＳ Ｐゴシック"/>
              </a:rPr>
              <a:t>human</a:t>
            </a:r>
            <a:endParaRPr sz="2000">
              <a:latin typeface="ＭＳ Ｐゴシック"/>
              <a:cs typeface="ＭＳ Ｐゴシック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5861" y="3106927"/>
            <a:ext cx="142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ＭＳ Ｐゴシック"/>
                <a:cs typeface="ＭＳ Ｐゴシック"/>
              </a:rPr>
              <a:t>Check</a:t>
            </a:r>
            <a:r>
              <a:rPr sz="2000" spc="-65" dirty="0">
                <a:latin typeface="ＭＳ Ｐゴシック"/>
                <a:cs typeface="ＭＳ Ｐゴシック"/>
              </a:rPr>
              <a:t> </a:t>
            </a:r>
            <a:r>
              <a:rPr sz="2000" spc="-10" dirty="0">
                <a:latin typeface="ＭＳ Ｐゴシック"/>
                <a:cs typeface="ＭＳ Ｐゴシック"/>
              </a:rPr>
              <a:t>safety</a:t>
            </a:r>
            <a:endParaRPr sz="2000">
              <a:latin typeface="ＭＳ Ｐゴシック"/>
              <a:cs typeface="ＭＳ Ｐゴシック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86735" y="1245615"/>
            <a:ext cx="12414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Pre-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clinical</a:t>
            </a:r>
            <a:endParaRPr sz="2000">
              <a:latin typeface="ＭＳ Ｐゴシック"/>
              <a:cs typeface="ＭＳ Ｐゴシック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96559" y="1243330"/>
            <a:ext cx="7829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Clinical</a:t>
            </a:r>
            <a:endParaRPr sz="2000">
              <a:latin typeface="ＭＳ Ｐゴシック"/>
              <a:cs typeface="ＭＳ Ｐゴシック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766316" y="2564155"/>
            <a:ext cx="5702300" cy="723265"/>
            <a:chOff x="1766316" y="2564155"/>
            <a:chExt cx="5702300" cy="723265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6316" y="2564155"/>
              <a:ext cx="364223" cy="7231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2417" y="2607944"/>
              <a:ext cx="278130" cy="60274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812417" y="2607944"/>
              <a:ext cx="278130" cy="603250"/>
            </a:xfrm>
            <a:custGeom>
              <a:avLst/>
              <a:gdLst/>
              <a:ahLst/>
              <a:cxnLst/>
              <a:rect l="l" t="t" r="r" b="b"/>
              <a:pathLst>
                <a:path w="278130" h="603250">
                  <a:moveTo>
                    <a:pt x="0" y="150621"/>
                  </a:moveTo>
                  <a:lnTo>
                    <a:pt x="139064" y="150621"/>
                  </a:lnTo>
                  <a:lnTo>
                    <a:pt x="139064" y="0"/>
                  </a:lnTo>
                  <a:lnTo>
                    <a:pt x="278130" y="301370"/>
                  </a:lnTo>
                  <a:lnTo>
                    <a:pt x="139064" y="602741"/>
                  </a:lnTo>
                  <a:lnTo>
                    <a:pt x="139064" y="452119"/>
                  </a:lnTo>
                  <a:lnTo>
                    <a:pt x="0" y="452119"/>
                  </a:lnTo>
                  <a:lnTo>
                    <a:pt x="0" y="150621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0173" y="2564155"/>
              <a:ext cx="364223" cy="7231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86275" y="2607944"/>
              <a:ext cx="278129" cy="60274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486275" y="2607944"/>
              <a:ext cx="278130" cy="603250"/>
            </a:xfrm>
            <a:custGeom>
              <a:avLst/>
              <a:gdLst/>
              <a:ahLst/>
              <a:cxnLst/>
              <a:rect l="l" t="t" r="r" b="b"/>
              <a:pathLst>
                <a:path w="278129" h="603250">
                  <a:moveTo>
                    <a:pt x="0" y="150621"/>
                  </a:moveTo>
                  <a:lnTo>
                    <a:pt x="139064" y="150621"/>
                  </a:lnTo>
                  <a:lnTo>
                    <a:pt x="139064" y="0"/>
                  </a:lnTo>
                  <a:lnTo>
                    <a:pt x="278129" y="301370"/>
                  </a:lnTo>
                  <a:lnTo>
                    <a:pt x="139064" y="602741"/>
                  </a:lnTo>
                  <a:lnTo>
                    <a:pt x="139064" y="452119"/>
                  </a:lnTo>
                  <a:lnTo>
                    <a:pt x="0" y="452119"/>
                  </a:lnTo>
                  <a:lnTo>
                    <a:pt x="0" y="150621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04125" y="2564155"/>
              <a:ext cx="364223" cy="7231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50226" y="2607944"/>
              <a:ext cx="278129" cy="60274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50226" y="2607944"/>
              <a:ext cx="278130" cy="603250"/>
            </a:xfrm>
            <a:custGeom>
              <a:avLst/>
              <a:gdLst/>
              <a:ahLst/>
              <a:cxnLst/>
              <a:rect l="l" t="t" r="r" b="b"/>
              <a:pathLst>
                <a:path w="278129" h="603250">
                  <a:moveTo>
                    <a:pt x="0" y="150621"/>
                  </a:moveTo>
                  <a:lnTo>
                    <a:pt x="139065" y="150621"/>
                  </a:lnTo>
                  <a:lnTo>
                    <a:pt x="139065" y="0"/>
                  </a:lnTo>
                  <a:lnTo>
                    <a:pt x="278129" y="301370"/>
                  </a:lnTo>
                  <a:lnTo>
                    <a:pt x="139065" y="602741"/>
                  </a:lnTo>
                  <a:lnTo>
                    <a:pt x="139065" y="452119"/>
                  </a:lnTo>
                  <a:lnTo>
                    <a:pt x="0" y="452119"/>
                  </a:lnTo>
                  <a:lnTo>
                    <a:pt x="0" y="150621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633207" y="2721355"/>
            <a:ext cx="1183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approved</a:t>
            </a:r>
            <a:endParaRPr sz="2400">
              <a:latin typeface="ＭＳ Ｐゴシック"/>
              <a:cs typeface="ＭＳ Ｐゴシック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6078" y="1243330"/>
            <a:ext cx="13036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Basic</a:t>
            </a:r>
            <a:r>
              <a:rPr sz="20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phase</a:t>
            </a:r>
            <a:endParaRPr sz="2000">
              <a:latin typeface="ＭＳ Ｐゴシック"/>
              <a:cs typeface="ＭＳ Ｐゴシック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6062" y="4302505"/>
            <a:ext cx="5283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2-</a:t>
            </a:r>
            <a:r>
              <a:rPr sz="20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3y</a:t>
            </a:r>
            <a:endParaRPr sz="2000">
              <a:latin typeface="ＭＳ Ｐゴシック"/>
              <a:cs typeface="ＭＳ Ｐゴシック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21507" y="4302505"/>
            <a:ext cx="5283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3-</a:t>
            </a:r>
            <a:r>
              <a:rPr sz="20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5y</a:t>
            </a:r>
            <a:endParaRPr sz="2000">
              <a:latin typeface="ＭＳ Ｐゴシック"/>
              <a:cs typeface="ＭＳ Ｐゴシック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92064" y="4302505"/>
            <a:ext cx="5283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3-</a:t>
            </a:r>
            <a:r>
              <a:rPr sz="20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5y</a:t>
            </a:r>
            <a:endParaRPr sz="2000">
              <a:latin typeface="ＭＳ Ｐゴシック"/>
              <a:cs typeface="ＭＳ Ｐゴシック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91535" y="5243067"/>
            <a:ext cx="26485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Success</a:t>
            </a:r>
            <a:r>
              <a:rPr sz="20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rate：1 / 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30,000</a:t>
            </a:r>
            <a:endParaRPr sz="2000">
              <a:latin typeface="ＭＳ Ｐゴシック"/>
              <a:cs typeface="ＭＳ Ｐゴシック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Cost：Billions</a:t>
            </a:r>
            <a:r>
              <a:rPr sz="2000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of</a:t>
            </a:r>
            <a:r>
              <a:rPr sz="2000" spc="-7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Yen</a:t>
            </a:r>
            <a:endParaRPr sz="200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533" y="1146047"/>
            <a:ext cx="7539990" cy="42169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5882" y="86639"/>
            <a:ext cx="604647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Reabsorption</a:t>
            </a:r>
            <a:r>
              <a:rPr spc="-120" dirty="0"/>
              <a:t> </a:t>
            </a:r>
            <a:r>
              <a:rPr spc="-25" dirty="0"/>
              <a:t>function</a:t>
            </a:r>
            <a:r>
              <a:rPr spc="-125" dirty="0"/>
              <a:t> </a:t>
            </a:r>
            <a:r>
              <a:rPr dirty="0"/>
              <a:t>of</a:t>
            </a:r>
            <a:r>
              <a:rPr spc="-135" dirty="0"/>
              <a:t> </a:t>
            </a:r>
            <a:r>
              <a:rPr spc="-10" dirty="0"/>
              <a:t>renal</a:t>
            </a:r>
            <a:r>
              <a:rPr spc="-135" dirty="0"/>
              <a:t> </a:t>
            </a:r>
            <a:r>
              <a:rPr spc="-30" dirty="0"/>
              <a:t>proximal</a:t>
            </a:r>
            <a:r>
              <a:rPr spc="-110" dirty="0"/>
              <a:t> </a:t>
            </a:r>
            <a:r>
              <a:rPr spc="-30" dirty="0"/>
              <a:t>tubules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0285" y="5680455"/>
            <a:ext cx="4947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Physiological</a:t>
            </a:r>
            <a:r>
              <a:rPr sz="2000" spc="-7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function</a:t>
            </a:r>
            <a:r>
              <a:rPr sz="2000" spc="-8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drives</a:t>
            </a:r>
            <a:r>
              <a:rPr sz="2000" spc="-8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pharmacokinetics</a:t>
            </a:r>
            <a:endParaRPr sz="200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605" y="571498"/>
            <a:ext cx="4492752" cy="61965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91352" y="6489191"/>
            <a:ext cx="28759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(Christensen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al,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Physiology</a:t>
            </a:r>
            <a:r>
              <a:rPr sz="14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2012)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309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latin typeface="Arial"/>
                <a:cs typeface="Arial"/>
              </a:rPr>
              <a:t>Megalin-</a:t>
            </a:r>
            <a:r>
              <a:rPr sz="2400" i="1" dirty="0">
                <a:latin typeface="Arial"/>
                <a:cs typeface="Arial"/>
              </a:rPr>
              <a:t>Cubilin</a:t>
            </a:r>
            <a:r>
              <a:rPr sz="2400" i="1" spc="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mediated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endocytosis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in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spc="-25" dirty="0">
                <a:latin typeface="Arial"/>
                <a:cs typeface="Arial"/>
              </a:rPr>
              <a:t>PT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547" y="3604259"/>
            <a:ext cx="2879598" cy="28795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5535" y="3604259"/>
            <a:ext cx="2879598" cy="287959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97523" y="3604259"/>
            <a:ext cx="2880360" cy="2879725"/>
            <a:chOff x="6097523" y="3604259"/>
            <a:chExt cx="2880360" cy="28797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7523" y="3604259"/>
              <a:ext cx="2880360" cy="28795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9213" y="6378699"/>
              <a:ext cx="772693" cy="1007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30742" y="6412610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>
                  <a:moveTo>
                    <a:pt x="0" y="0"/>
                  </a:moveTo>
                  <a:lnTo>
                    <a:pt x="684022" y="0"/>
                  </a:lnTo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0500" y="3601211"/>
            <a:ext cx="2886075" cy="2886075"/>
          </a:xfrm>
          <a:prstGeom prst="rect">
            <a:avLst/>
          </a:prstGeom>
          <a:ln w="6096">
            <a:solidFill>
              <a:srgbClr val="7E7E7E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738505">
              <a:lnSpc>
                <a:spcPct val="100000"/>
              </a:lnSpc>
              <a:spcBef>
                <a:spcPts val="335"/>
              </a:spcBef>
            </a:pPr>
            <a:r>
              <a:rPr sz="1800" dirty="0">
                <a:solidFill>
                  <a:srgbClr val="FF00FF"/>
                </a:solidFill>
                <a:latin typeface="Arial"/>
                <a:cs typeface="Arial"/>
              </a:rPr>
              <a:t>Megalin</a:t>
            </a:r>
            <a:r>
              <a:rPr sz="1800" spc="-1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DAPI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2488" y="3601211"/>
            <a:ext cx="2886075" cy="2886075"/>
          </a:xfrm>
          <a:prstGeom prst="rect">
            <a:avLst/>
          </a:prstGeom>
          <a:ln w="6096">
            <a:solidFill>
              <a:srgbClr val="7E7E7E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784860">
              <a:lnSpc>
                <a:spcPct val="100000"/>
              </a:lnSpc>
              <a:spcBef>
                <a:spcPts val="335"/>
              </a:spcBef>
            </a:pPr>
            <a:r>
              <a:rPr sz="1800" dirty="0">
                <a:solidFill>
                  <a:srgbClr val="00FF00"/>
                </a:solidFill>
                <a:latin typeface="Arial"/>
                <a:cs typeface="Arial"/>
              </a:rPr>
              <a:t>Cubilin</a:t>
            </a:r>
            <a:r>
              <a:rPr sz="1800" spc="-8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DAPI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4476" y="3601211"/>
            <a:ext cx="2886710" cy="2886075"/>
          </a:xfrm>
          <a:prstGeom prst="rect">
            <a:avLst/>
          </a:prstGeom>
          <a:ln w="6096">
            <a:solidFill>
              <a:srgbClr val="7E7E7E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R="43180" algn="ctr">
              <a:lnSpc>
                <a:spcPct val="100000"/>
              </a:lnSpc>
              <a:spcBef>
                <a:spcPts val="33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merge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R="167005" algn="r">
              <a:lnSpc>
                <a:spcPct val="100000"/>
              </a:lnSpc>
              <a:spcBef>
                <a:spcPts val="142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3547" y="636269"/>
            <a:ext cx="2879725" cy="2879725"/>
            <a:chOff x="193547" y="636269"/>
            <a:chExt cx="2879725" cy="28797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547" y="636269"/>
              <a:ext cx="2879598" cy="28795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6949" y="3396980"/>
              <a:ext cx="772693" cy="10072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308478" y="3430905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>
                  <a:moveTo>
                    <a:pt x="0" y="0"/>
                  </a:moveTo>
                  <a:lnTo>
                    <a:pt x="684021" y="0"/>
                  </a:lnTo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3820">
              <a:lnSpc>
                <a:spcPct val="100000"/>
              </a:lnSpc>
              <a:spcBef>
                <a:spcPts val="95"/>
              </a:spcBef>
            </a:pPr>
            <a:r>
              <a:rPr sz="2000" i="1" dirty="0">
                <a:latin typeface="Arial"/>
                <a:cs typeface="Arial"/>
              </a:rPr>
              <a:t>PT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expresses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both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Megalin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and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Cubilin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8595" y="631316"/>
            <a:ext cx="2889885" cy="2889885"/>
          </a:xfrm>
          <a:prstGeom prst="rect">
            <a:avLst/>
          </a:prstGeom>
          <a:ln w="9905">
            <a:solidFill>
              <a:srgbClr val="7E7E7E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solidFill>
                  <a:srgbClr val="00FF00"/>
                </a:solidFill>
                <a:latin typeface="Arial"/>
                <a:cs typeface="Arial"/>
              </a:rPr>
              <a:t>Cubilin</a:t>
            </a:r>
            <a:r>
              <a:rPr sz="1800" spc="-7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00FF"/>
                </a:solidFill>
                <a:latin typeface="Arial"/>
                <a:cs typeface="Arial"/>
              </a:rPr>
              <a:t>LTL</a:t>
            </a:r>
            <a:r>
              <a:rPr sz="1800" spc="-7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366FF"/>
                </a:solidFill>
                <a:latin typeface="Arial"/>
                <a:cs typeface="Arial"/>
              </a:rPr>
              <a:t>DAPI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Arial"/>
              <a:cs typeface="Arial"/>
            </a:endParaRPr>
          </a:p>
          <a:p>
            <a:pPr marR="180340" algn="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9745" y="592073"/>
            <a:ext cx="4078985" cy="30571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34792" y="587120"/>
            <a:ext cx="4089400" cy="3067050"/>
          </a:xfrm>
          <a:prstGeom prst="rect">
            <a:avLst/>
          </a:prstGeom>
          <a:ln w="9905">
            <a:solidFill>
              <a:srgbClr val="7E7E7E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24h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Dextran-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488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2585">
              <a:lnSpc>
                <a:spcPct val="100000"/>
              </a:lnSpc>
              <a:spcBef>
                <a:spcPts val="105"/>
              </a:spcBef>
            </a:pPr>
            <a:r>
              <a:rPr sz="2100" spc="-40" dirty="0"/>
              <a:t>Dextran</a:t>
            </a:r>
            <a:r>
              <a:rPr sz="2100" spc="-110" dirty="0"/>
              <a:t> </a:t>
            </a:r>
            <a:r>
              <a:rPr sz="2100" spc="-35" dirty="0"/>
              <a:t>uptake</a:t>
            </a:r>
            <a:r>
              <a:rPr sz="2100" spc="-114" dirty="0"/>
              <a:t> </a:t>
            </a:r>
            <a:r>
              <a:rPr sz="2100" dirty="0"/>
              <a:t>in</a:t>
            </a:r>
            <a:r>
              <a:rPr sz="2100" spc="-110" dirty="0"/>
              <a:t> </a:t>
            </a:r>
            <a:r>
              <a:rPr sz="2100" spc="-40" dirty="0"/>
              <a:t>proximal</a:t>
            </a:r>
            <a:r>
              <a:rPr sz="2100" spc="-95" dirty="0"/>
              <a:t> </a:t>
            </a:r>
            <a:r>
              <a:rPr sz="2100" spc="-30" dirty="0"/>
              <a:t>tubules</a:t>
            </a:r>
            <a:endParaRPr sz="2100"/>
          </a:p>
        </p:txBody>
      </p:sp>
      <p:grpSp>
        <p:nvGrpSpPr>
          <p:cNvPr id="5" name="object 5"/>
          <p:cNvGrpSpPr/>
          <p:nvPr/>
        </p:nvGrpSpPr>
        <p:grpSpPr>
          <a:xfrm>
            <a:off x="397763" y="3915155"/>
            <a:ext cx="8219440" cy="2720340"/>
            <a:chOff x="397763" y="3915155"/>
            <a:chExt cx="8219440" cy="27203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669" y="3925061"/>
              <a:ext cx="2699766" cy="27005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2716" y="3920108"/>
              <a:ext cx="2710180" cy="2710815"/>
            </a:xfrm>
            <a:custGeom>
              <a:avLst/>
              <a:gdLst/>
              <a:ahLst/>
              <a:cxnLst/>
              <a:rect l="l" t="t" r="r" b="b"/>
              <a:pathLst>
                <a:path w="2710180" h="2710815">
                  <a:moveTo>
                    <a:pt x="0" y="2710434"/>
                  </a:moveTo>
                  <a:lnTo>
                    <a:pt x="2709672" y="2710434"/>
                  </a:lnTo>
                  <a:lnTo>
                    <a:pt x="2709672" y="0"/>
                  </a:lnTo>
                  <a:lnTo>
                    <a:pt x="0" y="0"/>
                  </a:lnTo>
                  <a:lnTo>
                    <a:pt x="0" y="2710434"/>
                  </a:lnTo>
                  <a:close/>
                </a:path>
              </a:pathLst>
            </a:custGeom>
            <a:ln w="990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6965" y="3925061"/>
              <a:ext cx="2699766" cy="27005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52012" y="3920108"/>
              <a:ext cx="2710180" cy="2710815"/>
            </a:xfrm>
            <a:custGeom>
              <a:avLst/>
              <a:gdLst/>
              <a:ahLst/>
              <a:cxnLst/>
              <a:rect l="l" t="t" r="r" b="b"/>
              <a:pathLst>
                <a:path w="2710179" h="2710815">
                  <a:moveTo>
                    <a:pt x="0" y="2710434"/>
                  </a:moveTo>
                  <a:lnTo>
                    <a:pt x="2709672" y="2710434"/>
                  </a:lnTo>
                  <a:lnTo>
                    <a:pt x="2709672" y="0"/>
                  </a:lnTo>
                  <a:lnTo>
                    <a:pt x="0" y="0"/>
                  </a:lnTo>
                  <a:lnTo>
                    <a:pt x="0" y="2710434"/>
                  </a:lnTo>
                  <a:close/>
                </a:path>
              </a:pathLst>
            </a:custGeom>
            <a:ln w="990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6261" y="3925061"/>
              <a:ext cx="2700528" cy="27005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01309" y="3920108"/>
              <a:ext cx="2710815" cy="2710815"/>
            </a:xfrm>
            <a:custGeom>
              <a:avLst/>
              <a:gdLst/>
              <a:ahLst/>
              <a:cxnLst/>
              <a:rect l="l" t="t" r="r" b="b"/>
              <a:pathLst>
                <a:path w="2710815" h="2710815">
                  <a:moveTo>
                    <a:pt x="0" y="2710434"/>
                  </a:moveTo>
                  <a:lnTo>
                    <a:pt x="2710434" y="2710434"/>
                  </a:lnTo>
                  <a:lnTo>
                    <a:pt x="2710434" y="0"/>
                  </a:lnTo>
                  <a:lnTo>
                    <a:pt x="0" y="0"/>
                  </a:lnTo>
                  <a:lnTo>
                    <a:pt x="0" y="2710434"/>
                  </a:lnTo>
                  <a:close/>
                </a:path>
              </a:pathLst>
            </a:custGeom>
            <a:ln w="990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7669" y="3896867"/>
            <a:ext cx="271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FF00"/>
                </a:solidFill>
                <a:latin typeface="Arial"/>
                <a:cs typeface="Arial"/>
              </a:rPr>
              <a:t>Dextran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29355" y="3896867"/>
            <a:ext cx="3411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749550" algn="l"/>
              </a:tabLst>
            </a:pPr>
            <a:r>
              <a:rPr sz="1800" spc="-25" dirty="0">
                <a:solidFill>
                  <a:srgbClr val="FF00FF"/>
                </a:solidFill>
                <a:latin typeface="Arial"/>
                <a:cs typeface="Arial"/>
              </a:rPr>
              <a:t>LTL</a:t>
            </a:r>
            <a:r>
              <a:rPr sz="1800" dirty="0">
                <a:solidFill>
                  <a:srgbClr val="FF00FF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merge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49288" y="3154933"/>
            <a:ext cx="2077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Dextran: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polysaccharide endocytosed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PT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16050">
              <a:lnSpc>
                <a:spcPct val="100000"/>
              </a:lnSpc>
              <a:spcBef>
                <a:spcPts val="105"/>
              </a:spcBef>
            </a:pPr>
            <a:r>
              <a:rPr sz="2100" spc="-35" dirty="0"/>
              <a:t>Cisplatin</a:t>
            </a:r>
            <a:r>
              <a:rPr sz="2100" spc="-105" dirty="0"/>
              <a:t> </a:t>
            </a:r>
            <a:r>
              <a:rPr sz="2100" spc="-35" dirty="0"/>
              <a:t>induces</a:t>
            </a:r>
            <a:r>
              <a:rPr sz="2100" spc="-114" dirty="0"/>
              <a:t> </a:t>
            </a:r>
            <a:r>
              <a:rPr sz="2100" spc="-30" dirty="0"/>
              <a:t>acute</a:t>
            </a:r>
            <a:r>
              <a:rPr sz="2100" spc="-120" dirty="0"/>
              <a:t> </a:t>
            </a:r>
            <a:r>
              <a:rPr sz="2100" spc="-40" dirty="0"/>
              <a:t>apoptosis</a:t>
            </a:r>
            <a:r>
              <a:rPr sz="2100" spc="-120" dirty="0"/>
              <a:t> </a:t>
            </a:r>
            <a:r>
              <a:rPr sz="2100" dirty="0"/>
              <a:t>in</a:t>
            </a:r>
            <a:r>
              <a:rPr sz="2100" spc="-105" dirty="0"/>
              <a:t> </a:t>
            </a:r>
            <a:r>
              <a:rPr sz="2100" spc="-25" dirty="0"/>
              <a:t>PT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19" y="823722"/>
            <a:ext cx="7175754" cy="43197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66232" y="5172709"/>
            <a:ext cx="22942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(RP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Miller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al,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FFFFFF"/>
                </a:solidFill>
                <a:latin typeface="Arial"/>
                <a:cs typeface="Arial"/>
              </a:rPr>
              <a:t>Toxins</a:t>
            </a:r>
            <a:r>
              <a:rPr sz="14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2010)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100" y="88392"/>
            <a:ext cx="27120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0" dirty="0">
                <a:latin typeface="ＭＳ Ｐゴシック"/>
                <a:cs typeface="ＭＳ Ｐゴシック"/>
              </a:rPr>
              <a:t>What</a:t>
            </a:r>
            <a:r>
              <a:rPr sz="2800" b="1" i="0" spc="-10" dirty="0">
                <a:latin typeface="ＭＳ Ｐゴシック"/>
                <a:cs typeface="ＭＳ Ｐゴシック"/>
              </a:rPr>
              <a:t> </a:t>
            </a:r>
            <a:r>
              <a:rPr sz="2800" b="1" i="0" dirty="0">
                <a:latin typeface="ＭＳ Ｐゴシック"/>
                <a:cs typeface="ＭＳ Ｐゴシック"/>
              </a:rPr>
              <a:t>is</a:t>
            </a:r>
            <a:r>
              <a:rPr sz="2800" b="1" i="0" spc="-35" dirty="0">
                <a:latin typeface="ＭＳ Ｐゴシック"/>
                <a:cs typeface="ＭＳ Ｐゴシック"/>
              </a:rPr>
              <a:t> </a:t>
            </a:r>
            <a:r>
              <a:rPr sz="2800" b="1" i="0" spc="-10" dirty="0">
                <a:latin typeface="ＭＳ Ｐゴシック"/>
                <a:cs typeface="ＭＳ Ｐゴシック"/>
              </a:rPr>
              <a:t>Organoid?</a:t>
            </a:r>
            <a:endParaRPr sz="2800">
              <a:latin typeface="ＭＳ Ｐゴシック"/>
              <a:cs typeface="ＭＳ Ｐゴシック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00783" y="2392679"/>
            <a:ext cx="5694680" cy="4071620"/>
            <a:chOff x="1700783" y="2392679"/>
            <a:chExt cx="5694680" cy="4071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0783" y="3512057"/>
              <a:ext cx="5694426" cy="29519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9393" y="2392679"/>
              <a:ext cx="5076444" cy="111937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401817" y="6494411"/>
            <a:ext cx="1886585" cy="2184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（Trinkaus</a:t>
            </a:r>
            <a:r>
              <a:rPr sz="1200" spc="-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2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et</a:t>
            </a:r>
            <a:r>
              <a:rPr sz="12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2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al.,</a:t>
            </a:r>
            <a:r>
              <a:rPr sz="12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250" i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PNAS </a:t>
            </a:r>
            <a:r>
              <a:rPr sz="12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1955）</a:t>
            </a:r>
            <a:endParaRPr sz="1200">
              <a:latin typeface="ＭＳ Ｐゴシック"/>
              <a:cs typeface="ＭＳ Ｐゴシック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236" y="881888"/>
            <a:ext cx="645287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Organoid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=</a:t>
            </a:r>
            <a:r>
              <a:rPr sz="20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</a:t>
            </a:r>
            <a:r>
              <a:rPr sz="2000" spc="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+</a:t>
            </a:r>
            <a:r>
              <a:rPr sz="20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oid (something</a:t>
            </a:r>
            <a:r>
              <a:rPr sz="2000" spc="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similar</a:t>
            </a:r>
            <a:r>
              <a:rPr sz="2000" spc="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real</a:t>
            </a:r>
            <a:r>
              <a:rPr sz="20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organ)</a:t>
            </a:r>
            <a:endParaRPr sz="2000">
              <a:latin typeface="ＭＳ Ｐゴシック"/>
              <a:cs typeface="ＭＳ Ｐゴシック"/>
            </a:endParaRPr>
          </a:p>
          <a:p>
            <a:pPr marL="12065" marR="5080" algn="ctr">
              <a:lnSpc>
                <a:spcPts val="4220"/>
              </a:lnSpc>
            </a:pP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common</a:t>
            </a:r>
            <a:r>
              <a:rPr sz="2000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definition:</a:t>
            </a:r>
            <a:r>
              <a:rPr sz="20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Self-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organizing</a:t>
            </a:r>
            <a:r>
              <a:rPr sz="20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tissues</a:t>
            </a:r>
            <a:r>
              <a:rPr sz="20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from</a:t>
            </a:r>
            <a:r>
              <a:rPr sz="20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stem</a:t>
            </a:r>
            <a:r>
              <a:rPr sz="2000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cells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Originally,</a:t>
            </a:r>
            <a:r>
              <a:rPr sz="2000" spc="-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it</a:t>
            </a:r>
            <a:r>
              <a:rPr sz="2000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was</a:t>
            </a:r>
            <a:r>
              <a:rPr sz="2000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an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aggregate</a:t>
            </a:r>
            <a:r>
              <a:rPr sz="2000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of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embryonic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cells.</a:t>
            </a:r>
            <a:endParaRPr sz="200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093" y="2244089"/>
            <a:ext cx="2863172" cy="28795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606" y="2244089"/>
            <a:ext cx="2884064" cy="287959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3829" y="2244089"/>
            <a:ext cx="2877185" cy="2879725"/>
            <a:chOff x="163829" y="2244089"/>
            <a:chExt cx="2877185" cy="28797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29" y="2244089"/>
              <a:ext cx="2876690" cy="28795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16631" y="5030367"/>
              <a:ext cx="640715" cy="0"/>
            </a:xfrm>
            <a:custGeom>
              <a:avLst/>
              <a:gdLst/>
              <a:ahLst/>
              <a:cxnLst/>
              <a:rect l="l" t="t" r="r" b="b"/>
              <a:pathLst>
                <a:path w="640714">
                  <a:moveTo>
                    <a:pt x="0" y="0"/>
                  </a:moveTo>
                  <a:lnTo>
                    <a:pt x="0" y="0"/>
                  </a:lnTo>
                  <a:lnTo>
                    <a:pt x="640159" y="0"/>
                  </a:lnTo>
                </a:path>
              </a:pathLst>
            </a:custGeom>
            <a:ln w="39825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263189" y="5030367"/>
            <a:ext cx="640715" cy="0"/>
          </a:xfrm>
          <a:custGeom>
            <a:avLst/>
            <a:gdLst/>
            <a:ahLst/>
            <a:cxnLst/>
            <a:rect l="l" t="t" r="r" b="b"/>
            <a:pathLst>
              <a:path w="640714">
                <a:moveTo>
                  <a:pt x="0" y="0"/>
                </a:moveTo>
                <a:lnTo>
                  <a:pt x="0" y="0"/>
                </a:lnTo>
                <a:lnTo>
                  <a:pt x="640362" y="0"/>
                </a:lnTo>
              </a:path>
            </a:pathLst>
          </a:custGeom>
          <a:ln w="39825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51140" y="5030367"/>
            <a:ext cx="640715" cy="0"/>
          </a:xfrm>
          <a:custGeom>
            <a:avLst/>
            <a:gdLst/>
            <a:ahLst/>
            <a:cxnLst/>
            <a:rect l="l" t="t" r="r" b="b"/>
            <a:pathLst>
              <a:path w="640715">
                <a:moveTo>
                  <a:pt x="0" y="0"/>
                </a:moveTo>
                <a:lnTo>
                  <a:pt x="0" y="0"/>
                </a:lnTo>
                <a:lnTo>
                  <a:pt x="640159" y="0"/>
                </a:lnTo>
              </a:path>
            </a:pathLst>
          </a:custGeom>
          <a:ln w="39825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25746" y="3634944"/>
            <a:ext cx="158115" cy="158115"/>
          </a:xfrm>
          <a:custGeom>
            <a:avLst/>
            <a:gdLst/>
            <a:ahLst/>
            <a:cxnLst/>
            <a:rect l="l" t="t" r="r" b="b"/>
            <a:pathLst>
              <a:path w="158114" h="158114">
                <a:moveTo>
                  <a:pt x="86639" y="0"/>
                </a:moveTo>
                <a:lnTo>
                  <a:pt x="0" y="157791"/>
                </a:lnTo>
                <a:lnTo>
                  <a:pt x="158061" y="70569"/>
                </a:lnTo>
                <a:lnTo>
                  <a:pt x="86639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7405" y="3835586"/>
            <a:ext cx="157480" cy="159385"/>
          </a:xfrm>
          <a:custGeom>
            <a:avLst/>
            <a:gdLst/>
            <a:ahLst/>
            <a:cxnLst/>
            <a:rect l="l" t="t" r="r" b="b"/>
            <a:pathLst>
              <a:path w="157479" h="159385">
                <a:moveTo>
                  <a:pt x="87248" y="0"/>
                </a:moveTo>
                <a:lnTo>
                  <a:pt x="0" y="159294"/>
                </a:lnTo>
                <a:lnTo>
                  <a:pt x="157249" y="72092"/>
                </a:lnTo>
                <a:lnTo>
                  <a:pt x="87248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16147" y="4837287"/>
            <a:ext cx="158750" cy="159385"/>
          </a:xfrm>
          <a:custGeom>
            <a:avLst/>
            <a:gdLst/>
            <a:ahLst/>
            <a:cxnLst/>
            <a:rect l="l" t="t" r="r" b="b"/>
            <a:pathLst>
              <a:path w="158750" h="159385">
                <a:moveTo>
                  <a:pt x="87045" y="0"/>
                </a:moveTo>
                <a:lnTo>
                  <a:pt x="0" y="159304"/>
                </a:lnTo>
                <a:lnTo>
                  <a:pt x="158670" y="72092"/>
                </a:lnTo>
                <a:lnTo>
                  <a:pt x="87045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27225" y="1826260"/>
            <a:ext cx="1670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3084" y="1299667"/>
            <a:ext cx="2065020" cy="85661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24h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Cisplatin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sz="2000" spc="-20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M]</a:t>
            </a:r>
            <a:endParaRPr sz="2000">
              <a:latin typeface="Arial"/>
              <a:cs typeface="Arial"/>
            </a:endParaRPr>
          </a:p>
          <a:p>
            <a:pPr marR="153035" algn="ctr">
              <a:lnSpc>
                <a:spcPct val="100000"/>
              </a:lnSpc>
              <a:spcBef>
                <a:spcPts val="875"/>
              </a:spcBef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7993" y="1826260"/>
            <a:ext cx="44830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96594" y="96799"/>
            <a:ext cx="674941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Low</a:t>
            </a:r>
            <a:r>
              <a:rPr spc="-145" dirty="0"/>
              <a:t> </a:t>
            </a:r>
            <a:r>
              <a:rPr spc="-20" dirty="0"/>
              <a:t>dose</a:t>
            </a:r>
            <a:r>
              <a:rPr spc="-145" dirty="0"/>
              <a:t> </a:t>
            </a:r>
            <a:r>
              <a:rPr spc="-30" dirty="0"/>
              <a:t>Cisplatin</a:t>
            </a:r>
            <a:r>
              <a:rPr spc="-135" dirty="0"/>
              <a:t> </a:t>
            </a:r>
            <a:r>
              <a:rPr spc="-30" dirty="0"/>
              <a:t>induced</a:t>
            </a:r>
            <a:r>
              <a:rPr spc="-160" dirty="0"/>
              <a:t> </a:t>
            </a:r>
            <a:r>
              <a:rPr spc="-20" dirty="0"/>
              <a:t>tissue</a:t>
            </a:r>
            <a:r>
              <a:rPr spc="-140" dirty="0"/>
              <a:t> </a:t>
            </a:r>
            <a:r>
              <a:rPr spc="-25" dirty="0"/>
              <a:t>specific</a:t>
            </a:r>
            <a:r>
              <a:rPr spc="-135" dirty="0"/>
              <a:t> </a:t>
            </a:r>
            <a:r>
              <a:rPr dirty="0"/>
              <a:t>cell</a:t>
            </a:r>
            <a:r>
              <a:rPr spc="-145" dirty="0"/>
              <a:t> </a:t>
            </a:r>
            <a:r>
              <a:rPr spc="-30" dirty="0"/>
              <a:t>death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274713" y="4725274"/>
            <a:ext cx="413448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aseline="1736" dirty="0">
                <a:solidFill>
                  <a:srgbClr val="FDFDFD"/>
                </a:solidFill>
                <a:latin typeface="Arial"/>
                <a:cs typeface="Arial"/>
              </a:rPr>
              <a:t>100 </a:t>
            </a:r>
            <a:r>
              <a:rPr sz="1600" spc="-25" dirty="0">
                <a:solidFill>
                  <a:srgbClr val="FDFDFD"/>
                </a:solidFill>
                <a:latin typeface="Symbol"/>
                <a:cs typeface="Symbol"/>
              </a:rPr>
              <a:t></a:t>
            </a:r>
            <a:r>
              <a:rPr sz="2400" spc="-37" baseline="1736" dirty="0">
                <a:solidFill>
                  <a:srgbClr val="FDFDFD"/>
                </a:solidFill>
                <a:latin typeface="Arial"/>
                <a:cs typeface="Arial"/>
              </a:rPr>
              <a:t>m</a:t>
            </a:r>
            <a:endParaRPr sz="2400" baseline="1736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1614"/>
              </a:spcBef>
            </a:pPr>
            <a:r>
              <a:rPr sz="2000" spc="-70" dirty="0">
                <a:solidFill>
                  <a:srgbClr val="FF00FF"/>
                </a:solidFill>
                <a:latin typeface="Arial"/>
                <a:cs typeface="Arial"/>
              </a:rPr>
              <a:t>LTL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ECAD</a:t>
            </a:r>
            <a:r>
              <a:rPr sz="2000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FF00"/>
                </a:solidFill>
                <a:latin typeface="Arial"/>
                <a:cs typeface="Arial"/>
              </a:rPr>
              <a:t>cleaved-</a:t>
            </a:r>
            <a:r>
              <a:rPr sz="2000" dirty="0">
                <a:solidFill>
                  <a:srgbClr val="00FF00"/>
                </a:solidFill>
                <a:latin typeface="Arial"/>
                <a:cs typeface="Arial"/>
              </a:rPr>
              <a:t>CASP3</a:t>
            </a:r>
            <a:r>
              <a:rPr sz="2000" spc="-1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366FF"/>
                </a:solidFill>
                <a:latin typeface="Arial"/>
                <a:cs typeface="Arial"/>
              </a:rPr>
              <a:t>DAPI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9115">
              <a:lnSpc>
                <a:spcPct val="100000"/>
              </a:lnSpc>
              <a:spcBef>
                <a:spcPts val="95"/>
              </a:spcBef>
            </a:pPr>
            <a:r>
              <a:rPr sz="2000" i="1" dirty="0">
                <a:latin typeface="Arial"/>
                <a:cs typeface="Arial"/>
              </a:rPr>
              <a:t>Low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Cisplatin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induced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matured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spc="-80" dirty="0">
                <a:latin typeface="Arial"/>
                <a:cs typeface="Arial"/>
              </a:rPr>
              <a:t>PT-</a:t>
            </a:r>
            <a:r>
              <a:rPr sz="2000" i="1" dirty="0">
                <a:latin typeface="Arial"/>
                <a:cs typeface="Arial"/>
              </a:rPr>
              <a:t>specific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apoptosis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8270" y="5991605"/>
            <a:ext cx="37407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0" dirty="0">
                <a:solidFill>
                  <a:srgbClr val="FF00FF"/>
                </a:solidFill>
                <a:latin typeface="Arial"/>
                <a:cs typeface="Arial"/>
              </a:rPr>
              <a:t>LTL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ECAD</a:t>
            </a:r>
            <a:r>
              <a:rPr sz="2000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FF00"/>
                </a:solidFill>
                <a:latin typeface="Arial"/>
                <a:cs typeface="Arial"/>
              </a:rPr>
              <a:t>cleaved-</a:t>
            </a:r>
            <a:r>
              <a:rPr sz="2000" dirty="0">
                <a:solidFill>
                  <a:srgbClr val="00FF00"/>
                </a:solidFill>
                <a:latin typeface="Arial"/>
                <a:cs typeface="Arial"/>
              </a:rPr>
              <a:t>CASP3</a:t>
            </a:r>
            <a:r>
              <a:rPr sz="2000" spc="-1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3366FF"/>
                </a:solidFill>
                <a:latin typeface="Arial"/>
                <a:cs typeface="Arial"/>
              </a:rPr>
              <a:t>DAPI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5190" y="720851"/>
            <a:ext cx="2540000" cy="2540000"/>
            <a:chOff x="3425190" y="720851"/>
            <a:chExt cx="2540000" cy="254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5096" y="730757"/>
              <a:ext cx="2519933" cy="25199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30143" y="725804"/>
              <a:ext cx="2529840" cy="2529840"/>
            </a:xfrm>
            <a:custGeom>
              <a:avLst/>
              <a:gdLst/>
              <a:ahLst/>
              <a:cxnLst/>
              <a:rect l="l" t="t" r="r" b="b"/>
              <a:pathLst>
                <a:path w="2529840" h="2529840">
                  <a:moveTo>
                    <a:pt x="0" y="2529840"/>
                  </a:moveTo>
                  <a:lnTo>
                    <a:pt x="2529840" y="2529840"/>
                  </a:lnTo>
                  <a:lnTo>
                    <a:pt x="2529840" y="0"/>
                  </a:lnTo>
                  <a:lnTo>
                    <a:pt x="0" y="0"/>
                  </a:lnTo>
                  <a:lnTo>
                    <a:pt x="0" y="2529840"/>
                  </a:lnTo>
                  <a:close/>
                </a:path>
              </a:pathLst>
            </a:custGeom>
            <a:ln w="990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730758"/>
            <a:ext cx="2519933" cy="251993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22085" y="720851"/>
            <a:ext cx="2540000" cy="2540000"/>
            <a:chOff x="6022085" y="720851"/>
            <a:chExt cx="2540000" cy="25400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1991" y="730757"/>
              <a:ext cx="2519934" cy="25199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27038" y="725804"/>
              <a:ext cx="2529840" cy="2529840"/>
            </a:xfrm>
            <a:custGeom>
              <a:avLst/>
              <a:gdLst/>
              <a:ahLst/>
              <a:cxnLst/>
              <a:rect l="l" t="t" r="r" b="b"/>
              <a:pathLst>
                <a:path w="2529840" h="2529840">
                  <a:moveTo>
                    <a:pt x="0" y="2529840"/>
                  </a:moveTo>
                  <a:lnTo>
                    <a:pt x="2529840" y="2529840"/>
                  </a:lnTo>
                  <a:lnTo>
                    <a:pt x="2529840" y="0"/>
                  </a:lnTo>
                  <a:lnTo>
                    <a:pt x="0" y="0"/>
                  </a:lnTo>
                  <a:lnTo>
                    <a:pt x="0" y="2529840"/>
                  </a:lnTo>
                  <a:close/>
                </a:path>
              </a:pathLst>
            </a:custGeom>
            <a:ln w="990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425190" y="3429000"/>
            <a:ext cx="2540000" cy="2540000"/>
            <a:chOff x="3425190" y="3429000"/>
            <a:chExt cx="2540000" cy="2540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5096" y="3438905"/>
              <a:ext cx="2519933" cy="251993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30143" y="3433952"/>
              <a:ext cx="2529840" cy="2529840"/>
            </a:xfrm>
            <a:custGeom>
              <a:avLst/>
              <a:gdLst/>
              <a:ahLst/>
              <a:cxnLst/>
              <a:rect l="l" t="t" r="r" b="b"/>
              <a:pathLst>
                <a:path w="2529840" h="2529840">
                  <a:moveTo>
                    <a:pt x="0" y="2529840"/>
                  </a:moveTo>
                  <a:lnTo>
                    <a:pt x="2529840" y="2529840"/>
                  </a:lnTo>
                  <a:lnTo>
                    <a:pt x="2529840" y="0"/>
                  </a:lnTo>
                  <a:lnTo>
                    <a:pt x="0" y="0"/>
                  </a:lnTo>
                  <a:lnTo>
                    <a:pt x="0" y="2529840"/>
                  </a:lnTo>
                  <a:close/>
                </a:path>
              </a:pathLst>
            </a:custGeom>
            <a:ln w="990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3438905"/>
            <a:ext cx="2519933" cy="251993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022085" y="3429000"/>
            <a:ext cx="2540000" cy="2540000"/>
            <a:chOff x="6022085" y="3429000"/>
            <a:chExt cx="2540000" cy="254000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1991" y="3438905"/>
              <a:ext cx="2519934" cy="251993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27038" y="3433952"/>
              <a:ext cx="2529840" cy="2529840"/>
            </a:xfrm>
            <a:custGeom>
              <a:avLst/>
              <a:gdLst/>
              <a:ahLst/>
              <a:cxnLst/>
              <a:rect l="l" t="t" r="r" b="b"/>
              <a:pathLst>
                <a:path w="2529840" h="2529840">
                  <a:moveTo>
                    <a:pt x="0" y="2529840"/>
                  </a:moveTo>
                  <a:lnTo>
                    <a:pt x="2529840" y="2529840"/>
                  </a:lnTo>
                  <a:lnTo>
                    <a:pt x="2529840" y="0"/>
                  </a:lnTo>
                  <a:lnTo>
                    <a:pt x="0" y="0"/>
                  </a:lnTo>
                  <a:lnTo>
                    <a:pt x="0" y="2529840"/>
                  </a:lnTo>
                  <a:close/>
                </a:path>
              </a:pathLst>
            </a:custGeom>
            <a:ln w="990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33247" y="725805"/>
            <a:ext cx="2529840" cy="2529840"/>
          </a:xfrm>
          <a:prstGeom prst="rect">
            <a:avLst/>
          </a:prstGeom>
          <a:ln w="9905">
            <a:solidFill>
              <a:srgbClr val="7E7E7E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3247" y="3433953"/>
            <a:ext cx="2529840" cy="2529840"/>
          </a:xfrm>
          <a:prstGeom prst="rect">
            <a:avLst/>
          </a:prstGeom>
          <a:ln w="9905">
            <a:solidFill>
              <a:srgbClr val="7E7E7E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9115">
              <a:lnSpc>
                <a:spcPct val="100000"/>
              </a:lnSpc>
              <a:spcBef>
                <a:spcPts val="95"/>
              </a:spcBef>
            </a:pPr>
            <a:r>
              <a:rPr sz="2000" i="1" dirty="0">
                <a:latin typeface="Arial"/>
                <a:cs typeface="Arial"/>
              </a:rPr>
              <a:t>Low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Cisplatin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induced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matured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spc="-80" dirty="0">
                <a:latin typeface="Arial"/>
                <a:cs typeface="Arial"/>
              </a:rPr>
              <a:t>PT-</a:t>
            </a:r>
            <a:r>
              <a:rPr sz="2000" i="1" dirty="0">
                <a:latin typeface="Arial"/>
                <a:cs typeface="Arial"/>
              </a:rPr>
              <a:t>specific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apoptosis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3" y="1321308"/>
            <a:ext cx="8135111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846" y="967740"/>
            <a:ext cx="7200138" cy="48508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Renal</a:t>
            </a:r>
            <a:r>
              <a:rPr spc="-135" dirty="0"/>
              <a:t> </a:t>
            </a:r>
            <a:r>
              <a:rPr spc="-25" dirty="0"/>
              <a:t>tubules</a:t>
            </a:r>
            <a:r>
              <a:rPr spc="-135" dirty="0"/>
              <a:t> </a:t>
            </a:r>
            <a:r>
              <a:rPr spc="-25" dirty="0"/>
              <a:t>uptake</a:t>
            </a:r>
            <a:r>
              <a:rPr spc="-130" dirty="0"/>
              <a:t> </a:t>
            </a:r>
            <a:r>
              <a:rPr spc="-35" dirty="0"/>
              <a:t>gentamicin</a:t>
            </a:r>
            <a:r>
              <a:rPr spc="-120" dirty="0"/>
              <a:t> </a:t>
            </a:r>
            <a:r>
              <a:rPr dirty="0"/>
              <a:t>by</a:t>
            </a:r>
            <a:r>
              <a:rPr spc="-135" dirty="0"/>
              <a:t> </a:t>
            </a:r>
            <a:r>
              <a:rPr spc="-45" dirty="0"/>
              <a:t>endocytosis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23026" y="5847588"/>
            <a:ext cx="22263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(Servais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H.</a:t>
            </a:r>
            <a:r>
              <a:rPr sz="1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Apoptosis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2008)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9910" y="1066800"/>
            <a:ext cx="2893060" cy="2891790"/>
            <a:chOff x="3089910" y="1066800"/>
            <a:chExt cx="2893060" cy="2891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6006" y="1072895"/>
              <a:ext cx="2880360" cy="28795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92958" y="1069847"/>
              <a:ext cx="2886710" cy="2886075"/>
            </a:xfrm>
            <a:custGeom>
              <a:avLst/>
              <a:gdLst/>
              <a:ahLst/>
              <a:cxnLst/>
              <a:rect l="l" t="t" r="r" b="b"/>
              <a:pathLst>
                <a:path w="2886710" h="2886075">
                  <a:moveTo>
                    <a:pt x="0" y="2885694"/>
                  </a:moveTo>
                  <a:lnTo>
                    <a:pt x="2886456" y="2885694"/>
                  </a:lnTo>
                  <a:lnTo>
                    <a:pt x="2886456" y="0"/>
                  </a:lnTo>
                  <a:lnTo>
                    <a:pt x="0" y="0"/>
                  </a:lnTo>
                  <a:lnTo>
                    <a:pt x="0" y="288569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044946" y="1066800"/>
            <a:ext cx="2893060" cy="2891790"/>
            <a:chOff x="6044946" y="1066800"/>
            <a:chExt cx="2893060" cy="28917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1042" y="1072895"/>
              <a:ext cx="2880360" cy="28795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47994" y="1069847"/>
              <a:ext cx="2886710" cy="2886075"/>
            </a:xfrm>
            <a:custGeom>
              <a:avLst/>
              <a:gdLst/>
              <a:ahLst/>
              <a:cxnLst/>
              <a:rect l="l" t="t" r="r" b="b"/>
              <a:pathLst>
                <a:path w="2886709" h="2886075">
                  <a:moveTo>
                    <a:pt x="0" y="2885694"/>
                  </a:moveTo>
                  <a:lnTo>
                    <a:pt x="2886455" y="2885694"/>
                  </a:lnTo>
                  <a:lnTo>
                    <a:pt x="2886455" y="0"/>
                  </a:lnTo>
                  <a:lnTo>
                    <a:pt x="0" y="0"/>
                  </a:lnTo>
                  <a:lnTo>
                    <a:pt x="0" y="288569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4873" y="1066800"/>
            <a:ext cx="2891790" cy="4353560"/>
            <a:chOff x="134873" y="1066800"/>
            <a:chExt cx="2891790" cy="43535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69" y="1072895"/>
              <a:ext cx="2879598" cy="28795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7921" y="1069847"/>
              <a:ext cx="2886075" cy="2886075"/>
            </a:xfrm>
            <a:custGeom>
              <a:avLst/>
              <a:gdLst/>
              <a:ahLst/>
              <a:cxnLst/>
              <a:rect l="l" t="t" r="r" b="b"/>
              <a:pathLst>
                <a:path w="2886075" h="2886075">
                  <a:moveTo>
                    <a:pt x="0" y="2885694"/>
                  </a:moveTo>
                  <a:lnTo>
                    <a:pt x="2885693" y="2885694"/>
                  </a:lnTo>
                  <a:lnTo>
                    <a:pt x="2885693" y="0"/>
                  </a:lnTo>
                  <a:lnTo>
                    <a:pt x="0" y="0"/>
                  </a:lnTo>
                  <a:lnTo>
                    <a:pt x="0" y="288569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69" y="3973829"/>
              <a:ext cx="1440180" cy="14401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921" y="3970782"/>
              <a:ext cx="1446530" cy="1446530"/>
            </a:xfrm>
            <a:custGeom>
              <a:avLst/>
              <a:gdLst/>
              <a:ahLst/>
              <a:cxnLst/>
              <a:rect l="l" t="t" r="r" b="b"/>
              <a:pathLst>
                <a:path w="1446530" h="1446529">
                  <a:moveTo>
                    <a:pt x="0" y="1446275"/>
                  </a:moveTo>
                  <a:lnTo>
                    <a:pt x="1446276" y="1446275"/>
                  </a:lnTo>
                  <a:lnTo>
                    <a:pt x="1446276" y="0"/>
                  </a:lnTo>
                  <a:lnTo>
                    <a:pt x="0" y="0"/>
                  </a:lnTo>
                  <a:lnTo>
                    <a:pt x="0" y="1446275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089910" y="3967734"/>
            <a:ext cx="1452880" cy="1452880"/>
            <a:chOff x="3089910" y="3967734"/>
            <a:chExt cx="1452880" cy="145288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6006" y="3973830"/>
              <a:ext cx="1440180" cy="14401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92958" y="3970782"/>
              <a:ext cx="1446530" cy="1446530"/>
            </a:xfrm>
            <a:custGeom>
              <a:avLst/>
              <a:gdLst/>
              <a:ahLst/>
              <a:cxnLst/>
              <a:rect l="l" t="t" r="r" b="b"/>
              <a:pathLst>
                <a:path w="1446529" h="1446529">
                  <a:moveTo>
                    <a:pt x="0" y="1446275"/>
                  </a:moveTo>
                  <a:lnTo>
                    <a:pt x="1446275" y="1446275"/>
                  </a:lnTo>
                  <a:lnTo>
                    <a:pt x="1446275" y="0"/>
                  </a:lnTo>
                  <a:lnTo>
                    <a:pt x="0" y="0"/>
                  </a:lnTo>
                  <a:lnTo>
                    <a:pt x="0" y="1446275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044946" y="3967734"/>
            <a:ext cx="1452880" cy="1452880"/>
            <a:chOff x="6044946" y="3967734"/>
            <a:chExt cx="1452880" cy="145288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1042" y="3973830"/>
              <a:ext cx="1440180" cy="14401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47994" y="3970782"/>
              <a:ext cx="1446530" cy="1446530"/>
            </a:xfrm>
            <a:custGeom>
              <a:avLst/>
              <a:gdLst/>
              <a:ahLst/>
              <a:cxnLst/>
              <a:rect l="l" t="t" r="r" b="b"/>
              <a:pathLst>
                <a:path w="1446529" h="1446529">
                  <a:moveTo>
                    <a:pt x="0" y="1446275"/>
                  </a:moveTo>
                  <a:lnTo>
                    <a:pt x="1446276" y="1446275"/>
                  </a:lnTo>
                  <a:lnTo>
                    <a:pt x="1446276" y="0"/>
                  </a:lnTo>
                  <a:lnTo>
                    <a:pt x="0" y="0"/>
                  </a:lnTo>
                  <a:lnTo>
                    <a:pt x="0" y="1446275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77456" y="5350002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5">
                  <a:moveTo>
                    <a:pt x="0" y="0"/>
                  </a:moveTo>
                  <a:lnTo>
                    <a:pt x="360045" y="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8358" y="698245"/>
            <a:ext cx="64090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5038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0mM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Gentamicin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48h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10mM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Gentamicin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48h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4084" y="3955288"/>
            <a:ext cx="5010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DAPI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970" y="1072896"/>
            <a:ext cx="1874520" cy="246379"/>
          </a:xfrm>
          <a:prstGeom prst="rect">
            <a:avLst/>
          </a:prstGeom>
          <a:solidFill>
            <a:srgbClr val="000000">
              <a:alpha val="50195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875"/>
              </a:lnSpc>
            </a:pPr>
            <a:r>
              <a:rPr sz="1600" spc="-40" dirty="0">
                <a:solidFill>
                  <a:srgbClr val="00FFFF"/>
                </a:solidFill>
                <a:latin typeface="Arial"/>
                <a:cs typeface="Arial"/>
              </a:rPr>
              <a:t>LTL</a:t>
            </a:r>
            <a:r>
              <a:rPr sz="1600" spc="-70" dirty="0">
                <a:solidFill>
                  <a:srgbClr val="00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FF"/>
                </a:solidFill>
                <a:latin typeface="Arial"/>
                <a:cs typeface="Arial"/>
              </a:rPr>
              <a:t>NPHS1</a:t>
            </a:r>
            <a:r>
              <a:rPr sz="1600" spc="-2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0FF00"/>
                </a:solidFill>
                <a:latin typeface="Arial"/>
                <a:cs typeface="Arial"/>
              </a:rPr>
              <a:t>CASP3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50185" y="3889247"/>
            <a:ext cx="684530" cy="0"/>
          </a:xfrm>
          <a:custGeom>
            <a:avLst/>
            <a:gdLst/>
            <a:ahLst/>
            <a:cxnLst/>
            <a:rect l="l" t="t" r="r" b="b"/>
            <a:pathLst>
              <a:path w="684530">
                <a:moveTo>
                  <a:pt x="0" y="0"/>
                </a:moveTo>
                <a:lnTo>
                  <a:pt x="684021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28672" y="3612896"/>
            <a:ext cx="5302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andara"/>
                <a:cs typeface="Candara"/>
              </a:rPr>
              <a:t>100</a:t>
            </a:r>
            <a:r>
              <a:rPr sz="1400" spc="-10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1400" spc="-10" dirty="0">
                <a:solidFill>
                  <a:srgbClr val="FFFFFF"/>
                </a:solidFill>
                <a:latin typeface="Candara"/>
                <a:cs typeface="Candara"/>
              </a:rPr>
              <a:t>m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25034" y="3889247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021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03773" y="3612896"/>
            <a:ext cx="5302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andara"/>
                <a:cs typeface="Candara"/>
              </a:rPr>
              <a:t>100</a:t>
            </a:r>
            <a:r>
              <a:rPr sz="1400" spc="-10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1400" spc="-10" dirty="0">
                <a:solidFill>
                  <a:srgbClr val="FFFFFF"/>
                </a:solidFill>
                <a:latin typeface="Candara"/>
                <a:cs typeface="Candara"/>
              </a:rPr>
              <a:t>m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218169" y="3889247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022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59318" y="3612896"/>
            <a:ext cx="5302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andara"/>
                <a:cs typeface="Candara"/>
              </a:rPr>
              <a:t>100</a:t>
            </a:r>
            <a:r>
              <a:rPr sz="1400" spc="-10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1400" spc="-10" dirty="0">
                <a:solidFill>
                  <a:srgbClr val="FFFFFF"/>
                </a:solidFill>
                <a:latin typeface="Candara"/>
                <a:cs typeface="Candara"/>
              </a:rPr>
              <a:t>m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46810" y="5350002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>
                <a:moveTo>
                  <a:pt x="0" y="0"/>
                </a:moveTo>
                <a:lnTo>
                  <a:pt x="360045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03370" y="5350002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60044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526539" y="86639"/>
            <a:ext cx="618490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Gentamicin</a:t>
            </a:r>
            <a:r>
              <a:rPr spc="-125" dirty="0"/>
              <a:t> </a:t>
            </a:r>
            <a:r>
              <a:rPr spc="-30" dirty="0"/>
              <a:t>induced</a:t>
            </a:r>
            <a:r>
              <a:rPr spc="-150" dirty="0"/>
              <a:t> </a:t>
            </a:r>
            <a:r>
              <a:rPr spc="-35" dirty="0"/>
              <a:t>podocyte</a:t>
            </a:r>
            <a:r>
              <a:rPr spc="-140" dirty="0"/>
              <a:t> </a:t>
            </a:r>
            <a:r>
              <a:rPr spc="-25" dirty="0"/>
              <a:t>specific</a:t>
            </a:r>
            <a:r>
              <a:rPr spc="-130" dirty="0"/>
              <a:t> </a:t>
            </a:r>
            <a:r>
              <a:rPr dirty="0"/>
              <a:t>cell</a:t>
            </a:r>
            <a:r>
              <a:rPr spc="-140" dirty="0"/>
              <a:t> </a:t>
            </a:r>
            <a:r>
              <a:rPr spc="-30" dirty="0"/>
              <a:t>death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712202" y="6490970"/>
            <a:ext cx="1131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Unpublished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4836" y="745236"/>
            <a:ext cx="2891790" cy="5819775"/>
            <a:chOff x="1354836" y="745236"/>
            <a:chExt cx="2891790" cy="5819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932" y="751332"/>
              <a:ext cx="2879597" cy="28795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57884" y="748284"/>
              <a:ext cx="2886075" cy="2886075"/>
            </a:xfrm>
            <a:custGeom>
              <a:avLst/>
              <a:gdLst/>
              <a:ahLst/>
              <a:cxnLst/>
              <a:rect l="l" t="t" r="r" b="b"/>
              <a:pathLst>
                <a:path w="2886075" h="2886075">
                  <a:moveTo>
                    <a:pt x="0" y="2885694"/>
                  </a:moveTo>
                  <a:lnTo>
                    <a:pt x="2885693" y="2885694"/>
                  </a:lnTo>
                  <a:lnTo>
                    <a:pt x="2885693" y="0"/>
                  </a:lnTo>
                  <a:lnTo>
                    <a:pt x="0" y="0"/>
                  </a:lnTo>
                  <a:lnTo>
                    <a:pt x="0" y="2885694"/>
                  </a:lnTo>
                  <a:close/>
                </a:path>
              </a:pathLst>
            </a:custGeom>
            <a:ln w="609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932" y="3678174"/>
              <a:ext cx="2879597" cy="28803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57884" y="3675125"/>
              <a:ext cx="2886075" cy="2886710"/>
            </a:xfrm>
            <a:custGeom>
              <a:avLst/>
              <a:gdLst/>
              <a:ahLst/>
              <a:cxnLst/>
              <a:rect l="l" t="t" r="r" b="b"/>
              <a:pathLst>
                <a:path w="2886075" h="2886709">
                  <a:moveTo>
                    <a:pt x="0" y="2886456"/>
                  </a:moveTo>
                  <a:lnTo>
                    <a:pt x="2885693" y="2886456"/>
                  </a:lnTo>
                  <a:lnTo>
                    <a:pt x="2885693" y="0"/>
                  </a:lnTo>
                  <a:lnTo>
                    <a:pt x="0" y="0"/>
                  </a:lnTo>
                  <a:lnTo>
                    <a:pt x="0" y="2886456"/>
                  </a:lnTo>
                  <a:close/>
                </a:path>
              </a:pathLst>
            </a:custGeom>
            <a:ln w="609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830317" y="745236"/>
            <a:ext cx="2893060" cy="5819775"/>
            <a:chOff x="4830317" y="745236"/>
            <a:chExt cx="2893060" cy="58197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6413" y="751332"/>
              <a:ext cx="2880360" cy="28795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33365" y="748284"/>
              <a:ext cx="2886710" cy="2886075"/>
            </a:xfrm>
            <a:custGeom>
              <a:avLst/>
              <a:gdLst/>
              <a:ahLst/>
              <a:cxnLst/>
              <a:rect l="l" t="t" r="r" b="b"/>
              <a:pathLst>
                <a:path w="2886709" h="2886075">
                  <a:moveTo>
                    <a:pt x="0" y="2885694"/>
                  </a:moveTo>
                  <a:lnTo>
                    <a:pt x="2886456" y="2885694"/>
                  </a:lnTo>
                  <a:lnTo>
                    <a:pt x="2886456" y="0"/>
                  </a:lnTo>
                  <a:lnTo>
                    <a:pt x="0" y="0"/>
                  </a:lnTo>
                  <a:lnTo>
                    <a:pt x="0" y="2885694"/>
                  </a:lnTo>
                  <a:close/>
                </a:path>
              </a:pathLst>
            </a:custGeom>
            <a:ln w="609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6413" y="3678174"/>
              <a:ext cx="2880360" cy="28803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33365" y="3675125"/>
              <a:ext cx="2886710" cy="2886710"/>
            </a:xfrm>
            <a:custGeom>
              <a:avLst/>
              <a:gdLst/>
              <a:ahLst/>
              <a:cxnLst/>
              <a:rect l="l" t="t" r="r" b="b"/>
              <a:pathLst>
                <a:path w="2886709" h="2886709">
                  <a:moveTo>
                    <a:pt x="0" y="2886456"/>
                  </a:moveTo>
                  <a:lnTo>
                    <a:pt x="2886456" y="2886456"/>
                  </a:lnTo>
                  <a:lnTo>
                    <a:pt x="2886456" y="0"/>
                  </a:lnTo>
                  <a:lnTo>
                    <a:pt x="0" y="0"/>
                  </a:lnTo>
                  <a:lnTo>
                    <a:pt x="0" y="2886456"/>
                  </a:lnTo>
                  <a:close/>
                </a:path>
              </a:pathLst>
            </a:custGeom>
            <a:ln w="609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474720" y="3528059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021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66966" y="3528059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022" y="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01973" y="3250945"/>
            <a:ext cx="4438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solidFill>
                  <a:srgbClr val="FFFFFF"/>
                </a:solidFill>
                <a:latin typeface="Candara"/>
                <a:cs typeface="Candara"/>
              </a:rPr>
              <a:t>50</a:t>
            </a:r>
            <a:r>
              <a:rPr sz="1400" spc="-20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1400" spc="-20" dirty="0">
                <a:solidFill>
                  <a:srgbClr val="FFFFFF"/>
                </a:solidFill>
                <a:latin typeface="Candara"/>
                <a:cs typeface="Candara"/>
              </a:rPr>
              <a:t>m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3871" y="3250945"/>
            <a:ext cx="4438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solidFill>
                  <a:srgbClr val="FFFFFF"/>
                </a:solidFill>
                <a:latin typeface="Candara"/>
                <a:cs typeface="Candara"/>
              </a:rPr>
              <a:t>50</a:t>
            </a:r>
            <a:r>
              <a:rPr sz="1400" spc="-20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1400" spc="-20" dirty="0">
                <a:solidFill>
                  <a:srgbClr val="FFFFFF"/>
                </a:solidFill>
                <a:latin typeface="Candara"/>
                <a:cs typeface="Candara"/>
              </a:rPr>
              <a:t>m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60932" y="751331"/>
            <a:ext cx="1680210" cy="246379"/>
          </a:xfrm>
          <a:prstGeom prst="rect">
            <a:avLst/>
          </a:prstGeom>
          <a:solidFill>
            <a:srgbClr val="000000">
              <a:alpha val="50195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875"/>
              </a:lnSpc>
            </a:pPr>
            <a:r>
              <a:rPr sz="1600" spc="-40" dirty="0">
                <a:solidFill>
                  <a:srgbClr val="FFFF00"/>
                </a:solidFill>
                <a:latin typeface="Arial"/>
                <a:cs typeface="Arial"/>
              </a:rPr>
              <a:t>LTL</a:t>
            </a:r>
            <a:r>
              <a:rPr sz="1600" spc="-7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FF"/>
                </a:solidFill>
                <a:latin typeface="Arial"/>
                <a:cs typeface="Arial"/>
              </a:rPr>
              <a:t>NPHS1</a:t>
            </a:r>
            <a:r>
              <a:rPr sz="1600" spc="-2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DAPI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60932" y="3678173"/>
            <a:ext cx="864869" cy="246379"/>
          </a:xfrm>
          <a:prstGeom prst="rect">
            <a:avLst/>
          </a:prstGeom>
          <a:solidFill>
            <a:srgbClr val="000000">
              <a:alpha val="4901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880"/>
              </a:lnSpc>
            </a:pPr>
            <a:r>
              <a:rPr sz="1600" spc="-10" dirty="0">
                <a:solidFill>
                  <a:srgbClr val="00FF00"/>
                </a:solidFill>
                <a:latin typeface="Arial"/>
                <a:cs typeface="Arial"/>
              </a:rPr>
              <a:t>+CASP3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36414" y="748283"/>
            <a:ext cx="1681480" cy="246379"/>
          </a:xfrm>
          <a:custGeom>
            <a:avLst/>
            <a:gdLst/>
            <a:ahLst/>
            <a:cxnLst/>
            <a:rect l="l" t="t" r="r" b="b"/>
            <a:pathLst>
              <a:path w="1681479" h="246380">
                <a:moveTo>
                  <a:pt x="1680972" y="0"/>
                </a:moveTo>
                <a:lnTo>
                  <a:pt x="0" y="0"/>
                </a:lnTo>
                <a:lnTo>
                  <a:pt x="0" y="246125"/>
                </a:lnTo>
                <a:lnTo>
                  <a:pt x="1680972" y="246125"/>
                </a:lnTo>
                <a:lnTo>
                  <a:pt x="1680972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73244" y="729234"/>
            <a:ext cx="16033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00"/>
                </a:solidFill>
                <a:latin typeface="Arial"/>
                <a:cs typeface="Arial"/>
              </a:rPr>
              <a:t>LTL</a:t>
            </a:r>
            <a:r>
              <a:rPr sz="1600" spc="-7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FF"/>
                </a:solidFill>
                <a:latin typeface="Arial"/>
                <a:cs typeface="Arial"/>
              </a:rPr>
              <a:t>NPHS1</a:t>
            </a:r>
            <a:r>
              <a:rPr sz="1600" spc="-2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DAPI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36414" y="3675126"/>
            <a:ext cx="866140" cy="246379"/>
          </a:xfrm>
          <a:custGeom>
            <a:avLst/>
            <a:gdLst/>
            <a:ahLst/>
            <a:cxnLst/>
            <a:rect l="l" t="t" r="r" b="b"/>
            <a:pathLst>
              <a:path w="866139" h="246379">
                <a:moveTo>
                  <a:pt x="865632" y="0"/>
                </a:moveTo>
                <a:lnTo>
                  <a:pt x="0" y="0"/>
                </a:lnTo>
                <a:lnTo>
                  <a:pt x="0" y="246125"/>
                </a:lnTo>
                <a:lnTo>
                  <a:pt x="865632" y="246125"/>
                </a:lnTo>
                <a:lnTo>
                  <a:pt x="865632" y="0"/>
                </a:lnTo>
                <a:close/>
              </a:path>
            </a:pathLst>
          </a:custGeom>
          <a:solidFill>
            <a:srgbClr val="000000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73244" y="3656584"/>
            <a:ext cx="7981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FF00"/>
                </a:solidFill>
                <a:latin typeface="Arial"/>
                <a:cs typeface="Arial"/>
              </a:rPr>
              <a:t>+CASP3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69794" y="397255"/>
            <a:ext cx="3722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8054" algn="l"/>
              </a:tabLst>
            </a:pPr>
            <a:r>
              <a:rPr sz="1800" spc="-25" dirty="0">
                <a:solidFill>
                  <a:srgbClr val="FFFFFF"/>
                </a:solidFill>
                <a:latin typeface="Candara"/>
                <a:cs typeface="Candara"/>
              </a:rPr>
              <a:t>#1</a:t>
            </a:r>
            <a:r>
              <a:rPr sz="1800" dirty="0">
                <a:solidFill>
                  <a:srgbClr val="FFFFFF"/>
                </a:solidFill>
                <a:latin typeface="Candara"/>
                <a:cs typeface="Candara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ndara"/>
                <a:cs typeface="Candara"/>
              </a:rPr>
              <a:t>#2</a:t>
            </a:r>
            <a:endParaRPr sz="1800">
              <a:latin typeface="Candara"/>
              <a:cs typeface="Candar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526539" y="86639"/>
            <a:ext cx="618490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Gentamicin</a:t>
            </a:r>
            <a:r>
              <a:rPr spc="-125" dirty="0"/>
              <a:t> </a:t>
            </a:r>
            <a:r>
              <a:rPr spc="-30" dirty="0"/>
              <a:t>induced</a:t>
            </a:r>
            <a:r>
              <a:rPr spc="-150" dirty="0"/>
              <a:t> </a:t>
            </a:r>
            <a:r>
              <a:rPr spc="-35" dirty="0"/>
              <a:t>podocyte</a:t>
            </a:r>
            <a:r>
              <a:rPr spc="-140" dirty="0"/>
              <a:t> </a:t>
            </a:r>
            <a:r>
              <a:rPr spc="-25" dirty="0"/>
              <a:t>specific</a:t>
            </a:r>
            <a:r>
              <a:rPr spc="-130" dirty="0"/>
              <a:t> </a:t>
            </a:r>
            <a:r>
              <a:rPr dirty="0"/>
              <a:t>cell</a:t>
            </a:r>
            <a:r>
              <a:rPr spc="-140" dirty="0"/>
              <a:t> </a:t>
            </a:r>
            <a:r>
              <a:rPr spc="-30" dirty="0"/>
              <a:t>death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712202" y="6490970"/>
            <a:ext cx="1131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Unpublished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2050" y="1495044"/>
            <a:ext cx="3550157" cy="355015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0550" y="946150"/>
            <a:ext cx="383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Glomeruli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vascularized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1408" y="946150"/>
            <a:ext cx="429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Ureter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develop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organoid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05432" y="103657"/>
            <a:ext cx="553085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kidney</a:t>
            </a:r>
            <a:r>
              <a:rPr spc="-135" dirty="0"/>
              <a:t> </a:t>
            </a:r>
            <a:r>
              <a:rPr spc="-30" dirty="0"/>
              <a:t>organoids</a:t>
            </a:r>
            <a:r>
              <a:rPr spc="-125" dirty="0"/>
              <a:t> </a:t>
            </a:r>
            <a:r>
              <a:rPr dirty="0"/>
              <a:t>are</a:t>
            </a:r>
            <a:r>
              <a:rPr spc="-145" dirty="0"/>
              <a:t> </a:t>
            </a:r>
            <a:r>
              <a:rPr dirty="0"/>
              <a:t>not</a:t>
            </a:r>
            <a:r>
              <a:rPr spc="-135" dirty="0"/>
              <a:t> </a:t>
            </a:r>
            <a:r>
              <a:rPr spc="-35" dirty="0"/>
              <a:t>transplantable</a:t>
            </a:r>
            <a:r>
              <a:rPr spc="-125" dirty="0"/>
              <a:t> </a:t>
            </a:r>
            <a:r>
              <a:rPr spc="-25" dirty="0"/>
              <a:t>yet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0550" y="5474970"/>
            <a:ext cx="477583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540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667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heterogeneity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perfectly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controlled.</a:t>
            </a:r>
            <a:endParaRPr sz="1800">
              <a:latin typeface="Arial"/>
              <a:cs typeface="Arial"/>
            </a:endParaRPr>
          </a:p>
          <a:p>
            <a:pPr marL="266700" indent="-254635">
              <a:lnSpc>
                <a:spcPct val="100000"/>
              </a:lnSpc>
              <a:spcBef>
                <a:spcPts val="1710"/>
              </a:spcBef>
              <a:buAutoNum type="arabicPeriod" startAt="3"/>
              <a:tabLst>
                <a:tab pos="26733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Cells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matured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419" y="1363980"/>
            <a:ext cx="3783329" cy="3783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99509" y="4011421"/>
            <a:ext cx="1080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FFFF"/>
                </a:solidFill>
                <a:latin typeface="Arial"/>
                <a:cs typeface="Arial"/>
              </a:rPr>
              <a:t>glomeruli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endothelia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169" y="947926"/>
            <a:ext cx="8056626" cy="57972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Organo-on-</a:t>
            </a:r>
            <a:r>
              <a:rPr spc="-55" dirty="0"/>
              <a:t>a-</a:t>
            </a:r>
            <a:r>
              <a:rPr dirty="0"/>
              <a:t>chip</a:t>
            </a:r>
            <a:r>
              <a:rPr spc="-85" dirty="0"/>
              <a:t> </a:t>
            </a:r>
            <a:r>
              <a:rPr dirty="0"/>
              <a:t>for</a:t>
            </a:r>
            <a:r>
              <a:rPr spc="-95" dirty="0"/>
              <a:t> </a:t>
            </a:r>
            <a:r>
              <a:rPr spc="-35" dirty="0"/>
              <a:t>vascularisation</a:t>
            </a:r>
            <a:r>
              <a:rPr spc="-85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spc="-40" dirty="0"/>
              <a:t>organoids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6313" y="560831"/>
            <a:ext cx="72186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代表：横川 隆司、分担：荒岡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（CiRA）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、山下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（CiRA）</a:t>
            </a:r>
            <a:r>
              <a:rPr sz="16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、高里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（理研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）、榎木（タカラバイオ</a:t>
            </a:r>
            <a:r>
              <a:rPr sz="1600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）</a:t>
            </a:r>
            <a:endParaRPr sz="160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377" y="1331213"/>
            <a:ext cx="2395728" cy="20939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977" y="1332738"/>
            <a:ext cx="2346960" cy="209626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2941" y="102895"/>
            <a:ext cx="624332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Transplanted</a:t>
            </a:r>
            <a:r>
              <a:rPr spc="-114" dirty="0"/>
              <a:t> </a:t>
            </a:r>
            <a:r>
              <a:rPr spc="-25" dirty="0"/>
              <a:t>kidney</a:t>
            </a:r>
            <a:r>
              <a:rPr spc="-120" dirty="0"/>
              <a:t> </a:t>
            </a:r>
            <a:r>
              <a:rPr spc="-30" dirty="0"/>
              <a:t>organoids</a:t>
            </a:r>
            <a:r>
              <a:rPr spc="-100" dirty="0"/>
              <a:t> </a:t>
            </a:r>
            <a:r>
              <a:rPr spc="-20" dirty="0"/>
              <a:t>were</a:t>
            </a:r>
            <a:r>
              <a:rPr spc="-130" dirty="0"/>
              <a:t> </a:t>
            </a:r>
            <a:r>
              <a:rPr spc="-40" dirty="0"/>
              <a:t>vascularized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4361" y="845565"/>
            <a:ext cx="1457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935" marR="5080" indent="-22987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Transplanted</a:t>
            </a:r>
            <a:r>
              <a:rPr sz="1400" spc="-7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under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renal</a:t>
            </a:r>
            <a:r>
              <a:rPr sz="1400" spc="-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capsule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9291" y="1062989"/>
            <a:ext cx="9144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7</a:t>
            </a:r>
            <a:r>
              <a:rPr sz="14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days</a:t>
            </a:r>
            <a:r>
              <a:rPr sz="1400" spc="-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after</a:t>
            </a:r>
            <a:endParaRPr sz="1400">
              <a:latin typeface="ＭＳ Ｐゴシック"/>
              <a:cs typeface="ＭＳ Ｐゴシック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8091" y="650748"/>
            <a:ext cx="3665982" cy="58521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38444" y="1544319"/>
            <a:ext cx="99441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00FF00"/>
                </a:solidFill>
                <a:latin typeface="ＭＳ Ｐゴシック"/>
                <a:cs typeface="ＭＳ Ｐゴシック"/>
              </a:rPr>
              <a:t>Meca32</a:t>
            </a:r>
            <a:endParaRPr sz="1400">
              <a:latin typeface="ＭＳ Ｐゴシック"/>
              <a:cs typeface="ＭＳ Ｐゴシック"/>
            </a:endParaRPr>
          </a:p>
          <a:p>
            <a:pPr marR="59690" algn="r">
              <a:lnSpc>
                <a:spcPct val="100000"/>
              </a:lnSpc>
            </a:pPr>
            <a:r>
              <a:rPr sz="1400" spc="-10" dirty="0">
                <a:solidFill>
                  <a:srgbClr val="00FF00"/>
                </a:solidFill>
                <a:latin typeface="ＭＳ Ｐゴシック"/>
                <a:cs typeface="ＭＳ Ｐゴシック"/>
              </a:rPr>
              <a:t>(Mouse</a:t>
            </a:r>
            <a:endParaRPr sz="1400">
              <a:latin typeface="ＭＳ Ｐゴシック"/>
              <a:cs typeface="ＭＳ Ｐゴシック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FF00"/>
                </a:solidFill>
                <a:latin typeface="ＭＳ Ｐゴシック"/>
                <a:cs typeface="ＭＳ Ｐゴシック"/>
              </a:rPr>
              <a:t>blood</a:t>
            </a:r>
            <a:r>
              <a:rPr sz="1400" spc="-35" dirty="0">
                <a:solidFill>
                  <a:srgbClr val="00FF00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00FF00"/>
                </a:solidFill>
                <a:latin typeface="ＭＳ Ｐゴシック"/>
                <a:cs typeface="ＭＳ Ｐゴシック"/>
              </a:rPr>
              <a:t>vessel)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688" y="3457194"/>
            <a:ext cx="1784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Stem</a:t>
            </a:r>
            <a:r>
              <a:rPr sz="12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12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Reports,</a:t>
            </a:r>
            <a:r>
              <a:rPr sz="1200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32607" y="3882009"/>
            <a:ext cx="1498600" cy="307975"/>
          </a:xfrm>
          <a:prstGeom prst="rect">
            <a:avLst/>
          </a:prstGeom>
          <a:solidFill>
            <a:srgbClr val="000000"/>
          </a:solidFill>
          <a:ln w="9905">
            <a:solidFill>
              <a:srgbClr val="000000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405"/>
              </a:spcBef>
            </a:pP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transplantation</a:t>
            </a:r>
            <a:endParaRPr sz="1400">
              <a:latin typeface="ＭＳ Ｐゴシック"/>
              <a:cs typeface="ＭＳ Ｐゴシック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5091" y="3881246"/>
            <a:ext cx="2312035" cy="2621280"/>
            <a:chOff x="355091" y="3881246"/>
            <a:chExt cx="2312035" cy="262128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091" y="4189475"/>
              <a:ext cx="2311908" cy="23126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39165" y="3881246"/>
              <a:ext cx="1144905" cy="346710"/>
            </a:xfrm>
            <a:custGeom>
              <a:avLst/>
              <a:gdLst/>
              <a:ahLst/>
              <a:cxnLst/>
              <a:rect l="l" t="t" r="r" b="b"/>
              <a:pathLst>
                <a:path w="1144905" h="346710">
                  <a:moveTo>
                    <a:pt x="1144523" y="0"/>
                  </a:moveTo>
                  <a:lnTo>
                    <a:pt x="0" y="0"/>
                  </a:lnTo>
                  <a:lnTo>
                    <a:pt x="0" y="346709"/>
                  </a:lnTo>
                  <a:lnTo>
                    <a:pt x="1144523" y="346709"/>
                  </a:lnTo>
                  <a:lnTo>
                    <a:pt x="11445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39164" y="3881246"/>
            <a:ext cx="1144905" cy="346710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In</a:t>
            </a:r>
            <a:r>
              <a:rPr sz="14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vitro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63138" y="6553961"/>
            <a:ext cx="20142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(Yabuuchi,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Unpublished</a:t>
            </a:r>
            <a:r>
              <a:rPr sz="1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4886" y="6503416"/>
            <a:ext cx="19284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00FF"/>
                </a:solidFill>
                <a:latin typeface="ＭＳ Ｐゴシック"/>
                <a:cs typeface="ＭＳ Ｐゴシック"/>
              </a:rPr>
              <a:t>Glomerulus</a:t>
            </a:r>
            <a:r>
              <a:rPr sz="1400" spc="-50" dirty="0">
                <a:solidFill>
                  <a:srgbClr val="FF00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00FF00"/>
                </a:solidFill>
                <a:latin typeface="ＭＳ Ｐゴシック"/>
                <a:cs typeface="ＭＳ Ｐゴシック"/>
              </a:rPr>
              <a:t>Blood</a:t>
            </a:r>
            <a:r>
              <a:rPr sz="1400" spc="-50" dirty="0">
                <a:solidFill>
                  <a:srgbClr val="00FF00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00FF00"/>
                </a:solidFill>
                <a:latin typeface="ＭＳ Ｐゴシック"/>
                <a:cs typeface="ＭＳ Ｐゴシック"/>
              </a:rPr>
              <a:t>vessels</a:t>
            </a:r>
            <a:endParaRPr sz="1400">
              <a:latin typeface="ＭＳ Ｐゴシック"/>
              <a:cs typeface="ＭＳ Ｐゴシック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07792" y="4191000"/>
            <a:ext cx="2311146" cy="23111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6726" y="822197"/>
            <a:ext cx="1514855" cy="16337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3103" y="3220973"/>
            <a:ext cx="1697736" cy="28346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57550" y="1299159"/>
            <a:ext cx="1671320" cy="946785"/>
            <a:chOff x="3257550" y="1299159"/>
            <a:chExt cx="1671320" cy="94678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7550" y="1299159"/>
              <a:ext cx="1671066" cy="9464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3651" y="1332356"/>
              <a:ext cx="1583436" cy="8473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3651" y="1332356"/>
              <a:ext cx="1583690" cy="847725"/>
            </a:xfrm>
            <a:custGeom>
              <a:avLst/>
              <a:gdLst/>
              <a:ahLst/>
              <a:cxnLst/>
              <a:rect l="l" t="t" r="r" b="b"/>
              <a:pathLst>
                <a:path w="1583689" h="847725">
                  <a:moveTo>
                    <a:pt x="0" y="211835"/>
                  </a:moveTo>
                  <a:lnTo>
                    <a:pt x="1159764" y="211835"/>
                  </a:lnTo>
                  <a:lnTo>
                    <a:pt x="1159764" y="0"/>
                  </a:lnTo>
                  <a:lnTo>
                    <a:pt x="1583436" y="423671"/>
                  </a:lnTo>
                  <a:lnTo>
                    <a:pt x="1159764" y="847343"/>
                  </a:lnTo>
                  <a:lnTo>
                    <a:pt x="1159764" y="635507"/>
                  </a:lnTo>
                  <a:lnTo>
                    <a:pt x="0" y="635507"/>
                  </a:lnTo>
                  <a:lnTo>
                    <a:pt x="0" y="211835"/>
                  </a:lnTo>
                  <a:close/>
                </a:path>
              </a:pathLst>
            </a:custGeom>
            <a:ln w="9906">
              <a:solidFill>
                <a:srgbClr val="0788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22065" y="1568196"/>
            <a:ext cx="1525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transplantation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9123" y="2529077"/>
            <a:ext cx="24707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Urine causes</a:t>
            </a:r>
            <a:r>
              <a:rPr sz="16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hydronephrosis</a:t>
            </a:r>
            <a:endParaRPr sz="1600">
              <a:latin typeface="ＭＳ Ｐゴシック"/>
              <a:cs typeface="ＭＳ Ｐゴシック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0073" y="6117335"/>
            <a:ext cx="24555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Urine can</a:t>
            </a:r>
            <a:r>
              <a:rPr sz="16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exit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to the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bladder</a:t>
            </a:r>
            <a:endParaRPr sz="1600">
              <a:latin typeface="ＭＳ Ｐゴシック"/>
              <a:cs typeface="ＭＳ Ｐゴシック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6816" y="1315211"/>
            <a:ext cx="993647" cy="8564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64792" y="2211324"/>
            <a:ext cx="13690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1175" marR="5080" indent="-499109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Kidney 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organoid </a:t>
            </a:r>
            <a:r>
              <a:rPr sz="16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only</a:t>
            </a:r>
            <a:endParaRPr sz="1600">
              <a:latin typeface="ＭＳ Ｐゴシック"/>
              <a:cs typeface="ＭＳ Ｐゴシック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46910" y="3973829"/>
            <a:ext cx="993775" cy="1611630"/>
            <a:chOff x="1946910" y="3973829"/>
            <a:chExt cx="993775" cy="16116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7118" y="4830317"/>
              <a:ext cx="721613" cy="7551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6910" y="3973829"/>
              <a:ext cx="993648" cy="8564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72589" y="3610102"/>
            <a:ext cx="13690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Kidney 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organoid</a:t>
            </a:r>
            <a:endParaRPr sz="1600">
              <a:latin typeface="ＭＳ Ｐゴシック"/>
              <a:cs typeface="ＭＳ Ｐゴシック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5167" y="5624829"/>
            <a:ext cx="14478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Bladder 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organoid</a:t>
            </a:r>
            <a:endParaRPr sz="1600">
              <a:latin typeface="ＭＳ Ｐゴシック"/>
              <a:cs typeface="ＭＳ Ｐゴシック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27860" y="6112509"/>
            <a:ext cx="10433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combination</a:t>
            </a:r>
            <a:endParaRPr sz="1600">
              <a:latin typeface="ＭＳ Ｐゴシック"/>
              <a:cs typeface="ＭＳ Ｐゴシック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243072" y="4471377"/>
            <a:ext cx="1671955" cy="947419"/>
            <a:chOff x="3243072" y="4471377"/>
            <a:chExt cx="1671955" cy="947419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3072" y="4471377"/>
              <a:ext cx="1671827" cy="9472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9173" y="4504562"/>
              <a:ext cx="1584198" cy="84810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289173" y="4504562"/>
              <a:ext cx="1584325" cy="848360"/>
            </a:xfrm>
            <a:custGeom>
              <a:avLst/>
              <a:gdLst/>
              <a:ahLst/>
              <a:cxnLst/>
              <a:rect l="l" t="t" r="r" b="b"/>
              <a:pathLst>
                <a:path w="1584325" h="848360">
                  <a:moveTo>
                    <a:pt x="0" y="212089"/>
                  </a:moveTo>
                  <a:lnTo>
                    <a:pt x="1160144" y="212089"/>
                  </a:lnTo>
                  <a:lnTo>
                    <a:pt x="1160144" y="0"/>
                  </a:lnTo>
                  <a:lnTo>
                    <a:pt x="1584198" y="424053"/>
                  </a:lnTo>
                  <a:lnTo>
                    <a:pt x="1160144" y="848106"/>
                  </a:lnTo>
                  <a:lnTo>
                    <a:pt x="1160144" y="636016"/>
                  </a:lnTo>
                  <a:lnTo>
                    <a:pt x="0" y="636016"/>
                  </a:lnTo>
                  <a:lnTo>
                    <a:pt x="0" y="212089"/>
                  </a:lnTo>
                  <a:close/>
                </a:path>
              </a:pathLst>
            </a:custGeom>
            <a:ln w="9906">
              <a:solidFill>
                <a:srgbClr val="0788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308350" y="4741164"/>
            <a:ext cx="1525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transplantation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8494" y="4376338"/>
            <a:ext cx="1588770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can</a:t>
            </a:r>
            <a:r>
              <a:rPr sz="16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mature</a:t>
            </a:r>
            <a:r>
              <a:rPr sz="16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50" i="1" dirty="0">
                <a:solidFill>
                  <a:srgbClr val="FFFFFF"/>
                </a:solidFill>
                <a:latin typeface="ＭＳ Ｐゴシック"/>
                <a:cs typeface="ＭＳ Ｐゴシック"/>
              </a:rPr>
              <a:t>in</a:t>
            </a:r>
            <a:r>
              <a:rPr sz="1650" i="1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50" i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vivo</a:t>
            </a:r>
            <a:endParaRPr sz="1650">
              <a:latin typeface="ＭＳ Ｐゴシック"/>
              <a:cs typeface="ＭＳ Ｐゴシック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54216" y="1536954"/>
            <a:ext cx="12903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will</a:t>
            </a:r>
            <a:r>
              <a:rPr sz="16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fail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to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grow</a:t>
            </a:r>
            <a:endParaRPr sz="1600">
              <a:latin typeface="ＭＳ Ｐゴシック"/>
              <a:cs typeface="ＭＳ Ｐゴシック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61110" y="3060954"/>
            <a:ext cx="7291705" cy="94615"/>
            <a:chOff x="1261110" y="3060954"/>
            <a:chExt cx="7291705" cy="9461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1110" y="3060954"/>
              <a:ext cx="7291578" cy="9410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02639" y="3091815"/>
              <a:ext cx="7205980" cy="0"/>
            </a:xfrm>
            <a:custGeom>
              <a:avLst/>
              <a:gdLst/>
              <a:ahLst/>
              <a:cxnLst/>
              <a:rect l="l" t="t" r="r" b="b"/>
              <a:pathLst>
                <a:path w="7205980">
                  <a:moveTo>
                    <a:pt x="0" y="0"/>
                  </a:moveTo>
                  <a:lnTo>
                    <a:pt x="7205853" y="0"/>
                  </a:lnTo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39343" y="88892"/>
            <a:ext cx="72123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35" dirty="0"/>
              <a:t>Kidney</a:t>
            </a:r>
            <a:r>
              <a:rPr sz="2100" spc="-120" dirty="0"/>
              <a:t> </a:t>
            </a:r>
            <a:r>
              <a:rPr sz="2100" spc="-40" dirty="0"/>
              <a:t>organoids</a:t>
            </a:r>
            <a:r>
              <a:rPr sz="2100" spc="-114" dirty="0"/>
              <a:t> </a:t>
            </a:r>
            <a:r>
              <a:rPr sz="2100" spc="-20" dirty="0"/>
              <a:t>can</a:t>
            </a:r>
            <a:r>
              <a:rPr sz="2100" spc="-120" dirty="0"/>
              <a:t> </a:t>
            </a:r>
            <a:r>
              <a:rPr sz="2100" spc="-35" dirty="0"/>
              <a:t>survive</a:t>
            </a:r>
            <a:r>
              <a:rPr sz="2100" spc="-114" dirty="0"/>
              <a:t> </a:t>
            </a:r>
            <a:r>
              <a:rPr sz="2100" spc="-20" dirty="0"/>
              <a:t>with</a:t>
            </a:r>
            <a:r>
              <a:rPr sz="2100" spc="-114" dirty="0"/>
              <a:t> </a:t>
            </a:r>
            <a:r>
              <a:rPr sz="2100" spc="-10" dirty="0"/>
              <a:t>the</a:t>
            </a:r>
            <a:r>
              <a:rPr sz="2100" spc="-120" dirty="0"/>
              <a:t> </a:t>
            </a:r>
            <a:r>
              <a:rPr sz="2100" spc="-35" dirty="0"/>
              <a:t>bladder</a:t>
            </a:r>
            <a:r>
              <a:rPr sz="2100" spc="-105" dirty="0"/>
              <a:t> </a:t>
            </a:r>
            <a:r>
              <a:rPr sz="2100" spc="-35" dirty="0"/>
              <a:t>under</a:t>
            </a:r>
            <a:r>
              <a:rPr sz="2100" spc="-125" dirty="0"/>
              <a:t> </a:t>
            </a:r>
            <a:r>
              <a:rPr sz="2100" spc="-35" dirty="0"/>
              <a:t>transplantation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7705" y="965453"/>
            <a:ext cx="897636" cy="13456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3497" y="2350262"/>
            <a:ext cx="14344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Sir</a:t>
            </a:r>
            <a:r>
              <a:rPr sz="1400" spc="-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Martin</a:t>
            </a:r>
            <a:r>
              <a:rPr sz="14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J.</a:t>
            </a:r>
            <a:r>
              <a:rPr sz="14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Evans</a:t>
            </a:r>
            <a:endParaRPr sz="1400">
              <a:latin typeface="ＭＳ Ｐゴシック"/>
              <a:cs typeface="ＭＳ Ｐゴシック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7609" y="3954779"/>
            <a:ext cx="1460753" cy="1905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7826" y="3944873"/>
            <a:ext cx="1905000" cy="1905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96309" y="3472179"/>
            <a:ext cx="1958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94335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Self-Organizing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Polarized</a:t>
            </a:r>
            <a:r>
              <a:rPr sz="1400" spc="-7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Cortical</a:t>
            </a:r>
            <a:r>
              <a:rPr sz="1400" spc="-9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Tissues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7694" y="3677157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Self-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Organizing</a:t>
            </a:r>
            <a:r>
              <a:rPr sz="1400" spc="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Optic-</a:t>
            </a:r>
            <a:r>
              <a:rPr sz="14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cup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4200" y="157734"/>
            <a:ext cx="158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0" dirty="0">
                <a:latin typeface="ＭＳ Ｐゴシック"/>
                <a:cs typeface="ＭＳ Ｐゴシック"/>
              </a:rPr>
              <a:t>Embryoid</a:t>
            </a:r>
            <a:r>
              <a:rPr sz="2000" b="1" i="0" spc="-75" dirty="0">
                <a:latin typeface="ＭＳ Ｐゴシック"/>
                <a:cs typeface="ＭＳ Ｐゴシック"/>
              </a:rPr>
              <a:t> </a:t>
            </a:r>
            <a:r>
              <a:rPr sz="2000" b="1" i="0" spc="-20" dirty="0">
                <a:latin typeface="ＭＳ Ｐゴシック"/>
                <a:cs typeface="ＭＳ Ｐゴシック"/>
              </a:rPr>
              <a:t>body</a:t>
            </a:r>
            <a:endParaRPr sz="2000">
              <a:latin typeface="ＭＳ Ｐゴシック"/>
              <a:cs typeface="ＭＳ Ｐゴシック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883" y="3207512"/>
            <a:ext cx="2694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Organoid</a:t>
            </a:r>
            <a:r>
              <a:rPr sz="2000" b="1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b="1" dirty="0">
                <a:solidFill>
                  <a:srgbClr val="FFFFFF"/>
                </a:solidFill>
                <a:latin typeface="ＭＳ Ｐゴシック"/>
                <a:cs typeface="ＭＳ Ｐゴシック"/>
              </a:rPr>
              <a:t>from</a:t>
            </a:r>
            <a:r>
              <a:rPr sz="2000" b="1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b="1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stem</a:t>
            </a:r>
            <a:r>
              <a:rPr sz="2000" b="1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cells</a:t>
            </a:r>
            <a:endParaRPr sz="2000" dirty="0">
              <a:latin typeface="ＭＳ Ｐゴシック"/>
              <a:cs typeface="ＭＳ Ｐゴシック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2989" y="4139946"/>
            <a:ext cx="1838705" cy="11308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8672" y="5310123"/>
            <a:ext cx="7029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M.</a:t>
            </a:r>
            <a:r>
              <a:rPr sz="14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Eiraku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54351" y="5319521"/>
            <a:ext cx="6153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Y.</a:t>
            </a:r>
            <a:r>
              <a:rPr sz="14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Sasai</a:t>
            </a:r>
            <a:endParaRPr sz="1400">
              <a:latin typeface="ＭＳ Ｐゴシック"/>
              <a:cs typeface="ＭＳ Ｐゴシック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77539" y="152400"/>
            <a:ext cx="3101340" cy="27477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503928" y="2949526"/>
            <a:ext cx="1631314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（Evans</a:t>
            </a:r>
            <a:r>
              <a:rPr sz="11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et</a:t>
            </a:r>
            <a:r>
              <a:rPr sz="11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al.,</a:t>
            </a:r>
            <a:r>
              <a:rPr sz="11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50" i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Nature</a:t>
            </a:r>
            <a:r>
              <a:rPr sz="1150" i="1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1981）</a:t>
            </a:r>
            <a:endParaRPr sz="1100">
              <a:latin typeface="ＭＳ Ｐゴシック"/>
              <a:cs typeface="ＭＳ Ｐゴシック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03897" y="992886"/>
            <a:ext cx="1579626" cy="140436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281418" y="2434844"/>
            <a:ext cx="1179830" cy="361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ts val="1295"/>
              </a:lnSpc>
              <a:spcBef>
                <a:spcPts val="95"/>
              </a:spcBef>
            </a:pP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（Doetschman</a:t>
            </a:r>
            <a:r>
              <a:rPr sz="11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et</a:t>
            </a:r>
            <a:r>
              <a:rPr sz="1100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al.,</a:t>
            </a:r>
            <a:endParaRPr sz="1100">
              <a:latin typeface="ＭＳ Ｐゴシック"/>
              <a:cs typeface="ＭＳ Ｐゴシック"/>
            </a:endParaRPr>
          </a:p>
          <a:p>
            <a:pPr marL="12700">
              <a:lnSpc>
                <a:spcPts val="1355"/>
              </a:lnSpc>
            </a:pPr>
            <a:r>
              <a:rPr sz="1150" i="1" spc="-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Development</a:t>
            </a:r>
            <a:r>
              <a:rPr sz="1150" i="1" spc="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1985）</a:t>
            </a:r>
            <a:endParaRPr sz="1100">
              <a:latin typeface="ＭＳ Ｐゴシック"/>
              <a:cs typeface="ＭＳ Ｐゴシック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38085" y="746251"/>
            <a:ext cx="1111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Embryoid</a:t>
            </a:r>
            <a:r>
              <a:rPr sz="1400" spc="-8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body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5777" y="5822447"/>
            <a:ext cx="8681085" cy="97916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245485">
              <a:lnSpc>
                <a:spcPct val="100000"/>
              </a:lnSpc>
              <a:spcBef>
                <a:spcPts val="590"/>
              </a:spcBef>
              <a:tabLst>
                <a:tab pos="6099175" algn="l"/>
              </a:tabLst>
            </a:pP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（Eiraku</a:t>
            </a:r>
            <a:r>
              <a:rPr sz="11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et</a:t>
            </a:r>
            <a:r>
              <a:rPr sz="11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al.,</a:t>
            </a:r>
            <a:r>
              <a:rPr sz="11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Cell</a:t>
            </a:r>
            <a:r>
              <a:rPr sz="1150" i="1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50" i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Stem</a:t>
            </a:r>
            <a:r>
              <a:rPr sz="1150" i="1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Cell</a:t>
            </a:r>
            <a:r>
              <a:rPr sz="1150" i="1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2008）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	</a:t>
            </a:r>
            <a:r>
              <a:rPr sz="1650" baseline="50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（Eiraku</a:t>
            </a:r>
            <a:r>
              <a:rPr sz="1650" spc="-15" baseline="50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50" baseline="50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et</a:t>
            </a:r>
            <a:r>
              <a:rPr sz="1650" spc="-44" baseline="50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50" baseline="50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al.,</a:t>
            </a:r>
            <a:r>
              <a:rPr sz="1650" spc="-22" baseline="50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725" i="1" spc="-30" baseline="48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Nature</a:t>
            </a:r>
            <a:r>
              <a:rPr sz="1725" i="1" spc="-44" baseline="48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50" spc="-15" baseline="50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2011）</a:t>
            </a:r>
            <a:endParaRPr sz="1650" baseline="5050">
              <a:latin typeface="ＭＳ Ｐゴシック"/>
              <a:cs typeface="ＭＳ Ｐゴシック"/>
            </a:endParaRPr>
          </a:p>
          <a:p>
            <a:pPr marL="12700" marR="5080">
              <a:lnSpc>
                <a:spcPct val="100000"/>
              </a:lnSpc>
              <a:spcBef>
                <a:spcPts val="835"/>
              </a:spcBef>
            </a:pP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Organoids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are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not</a:t>
            </a:r>
            <a:r>
              <a:rPr sz="2000" spc="-6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only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interesting</a:t>
            </a:r>
            <a:r>
              <a:rPr sz="2000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tools</a:t>
            </a:r>
            <a:r>
              <a:rPr sz="2000" spc="-6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for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studying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organogenesis</a:t>
            </a:r>
            <a:r>
              <a:rPr sz="20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but</a:t>
            </a:r>
            <a:r>
              <a:rPr sz="2000" spc="-6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also</a:t>
            </a:r>
            <a:r>
              <a:rPr sz="2000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could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be</a:t>
            </a:r>
            <a:r>
              <a:rPr sz="2000" spc="-6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useful</a:t>
            </a:r>
            <a:r>
              <a:rPr sz="20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platforms</a:t>
            </a:r>
            <a:r>
              <a:rPr sz="20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for</a:t>
            </a:r>
            <a:r>
              <a:rPr sz="2000" spc="-5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medical</a:t>
            </a:r>
            <a:r>
              <a:rPr sz="20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applications</a:t>
            </a:r>
            <a:endParaRPr sz="200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4845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Bladder</a:t>
            </a:r>
            <a:r>
              <a:rPr spc="-140" dirty="0"/>
              <a:t> </a:t>
            </a:r>
            <a:r>
              <a:rPr spc="-50" dirty="0"/>
              <a:t>Development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9596" y="1761744"/>
            <a:ext cx="307975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iPS</a:t>
            </a:r>
            <a:r>
              <a:rPr sz="20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0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endoderm</a:t>
            </a:r>
            <a:r>
              <a:rPr sz="20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0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hind</a:t>
            </a:r>
            <a:r>
              <a:rPr sz="20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gut</a:t>
            </a:r>
            <a:endParaRPr sz="2000">
              <a:latin typeface="ＭＳ Ｐゴシック"/>
              <a:cs typeface="ＭＳ Ｐゴシック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ＭＳ Ｐゴシック"/>
              <a:cs typeface="ＭＳ Ｐゴシック"/>
            </a:endParaRPr>
          </a:p>
          <a:p>
            <a:pPr marL="48895"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0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Cloaca</a:t>
            </a:r>
            <a:r>
              <a:rPr sz="2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0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urothelium</a:t>
            </a:r>
            <a:endParaRPr sz="2000">
              <a:latin typeface="ＭＳ Ｐゴシック"/>
              <a:cs typeface="ＭＳ Ｐゴシック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257" y="606551"/>
            <a:ext cx="8265795" cy="6168390"/>
            <a:chOff x="159257" y="606551"/>
            <a:chExt cx="8265795" cy="6168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671" y="3874006"/>
              <a:ext cx="7239000" cy="29009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57" y="606551"/>
              <a:ext cx="4645914" cy="5142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8611" y="5220798"/>
            <a:ext cx="13462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Supported</a:t>
            </a:r>
            <a:r>
              <a:rPr sz="1900" i="1" spc="-8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90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by,</a:t>
            </a:r>
            <a:endParaRPr sz="1900">
              <a:latin typeface="ＭＳ Ｐゴシック"/>
              <a:cs typeface="ＭＳ Ｐゴシック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0385" y="6015228"/>
            <a:ext cx="1086612" cy="4602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9530" y="5265420"/>
            <a:ext cx="1087374" cy="6682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37152" y="119405"/>
            <a:ext cx="63500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謝</a:t>
            </a:r>
            <a:r>
              <a:rPr sz="2500" i="1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辞</a:t>
            </a:r>
            <a:endParaRPr sz="2500">
              <a:latin typeface="ＭＳ Ｐゴシック"/>
              <a:cs typeface="ＭＳ Ｐゴシック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4566" y="5697473"/>
            <a:ext cx="778764" cy="7780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6841" y="694595"/>
            <a:ext cx="2379345" cy="40278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i="1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Takasato</a:t>
            </a:r>
            <a:r>
              <a:rPr sz="1700" i="1" spc="-7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700" i="1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Lab</a:t>
            </a:r>
            <a:r>
              <a:rPr sz="1700" i="1" spc="-7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700" i="1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RIKEN</a:t>
            </a:r>
            <a:r>
              <a:rPr sz="1700" i="1" spc="-6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70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BDR</a:t>
            </a:r>
            <a:endParaRPr sz="1700">
              <a:latin typeface="ＭＳ Ｐゴシック"/>
              <a:cs typeface="ＭＳ Ｐゴシック"/>
            </a:endParaRPr>
          </a:p>
          <a:p>
            <a:pPr marL="226060">
              <a:lnSpc>
                <a:spcPct val="100000"/>
              </a:lnSpc>
              <a:spcBef>
                <a:spcPts val="139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Wei</a:t>
            </a:r>
            <a:r>
              <a:rPr sz="14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Zhao（PD）</a:t>
            </a:r>
            <a:endParaRPr sz="1400">
              <a:latin typeface="ＭＳ Ｐゴシック"/>
              <a:cs typeface="ＭＳ Ｐゴシック"/>
            </a:endParaRPr>
          </a:p>
          <a:p>
            <a:pPr marL="226060" marR="402590">
              <a:lnSpc>
                <a:spcPct val="131000"/>
              </a:lnSpc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Filip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Wymeersch（PD）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Junichi</a:t>
            </a:r>
            <a:r>
              <a:rPr sz="14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Taniguchi</a:t>
            </a:r>
            <a:r>
              <a:rPr sz="1400" spc="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（PD）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Olena</a:t>
            </a:r>
            <a:r>
              <a:rPr sz="1400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Trush</a:t>
            </a:r>
            <a:r>
              <a:rPr sz="14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(PD)</a:t>
            </a:r>
            <a:endParaRPr sz="1400">
              <a:latin typeface="ＭＳ Ｐゴシック"/>
              <a:cs typeface="ＭＳ Ｐゴシック"/>
            </a:endParaRPr>
          </a:p>
          <a:p>
            <a:pPr marL="226060" marR="410209">
              <a:lnSpc>
                <a:spcPct val="131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Chie</a:t>
            </a:r>
            <a:r>
              <a:rPr sz="14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Fukui</a:t>
            </a:r>
            <a:r>
              <a:rPr sz="14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(TS)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Kensuke</a:t>
            </a:r>
            <a:r>
              <a:rPr sz="14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Yabuuchi（D4）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Yoshiki</a:t>
            </a:r>
            <a:r>
              <a:rPr sz="1400" spc="-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Sahara（D3）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Kazuhiro</a:t>
            </a:r>
            <a:r>
              <a:rPr sz="1400" spc="-6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Ofuji（D3）</a:t>
            </a:r>
            <a:endParaRPr sz="1400">
              <a:latin typeface="ＭＳ Ｐゴシック"/>
              <a:cs typeface="ＭＳ Ｐゴシック"/>
            </a:endParaRPr>
          </a:p>
          <a:p>
            <a:pPr marL="226060" marR="793115">
              <a:lnSpc>
                <a:spcPts val="2200"/>
              </a:lnSpc>
              <a:spcBef>
                <a:spcPts val="15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Rio</a:t>
            </a:r>
            <a:r>
              <a:rPr sz="14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Noto（D4）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Wataru</a:t>
            </a:r>
            <a:r>
              <a:rPr sz="1400" spc="-8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Uno（D3）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Masaya</a:t>
            </a:r>
            <a:r>
              <a:rPr sz="1400" spc="-6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Goto</a:t>
            </a:r>
            <a:r>
              <a:rPr sz="1400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(M2)</a:t>
            </a:r>
            <a:endParaRPr sz="1400">
              <a:latin typeface="ＭＳ Ｐゴシック"/>
              <a:cs typeface="ＭＳ Ｐゴシック"/>
            </a:endParaRPr>
          </a:p>
          <a:p>
            <a:pPr marL="226060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Hiroki</a:t>
            </a:r>
            <a:r>
              <a:rPr sz="1400" spc="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Matsunaga（OB）</a:t>
            </a:r>
            <a:endParaRPr sz="1400">
              <a:latin typeface="ＭＳ Ｐゴシック"/>
              <a:cs typeface="ＭＳ Ｐゴシック"/>
            </a:endParaRPr>
          </a:p>
          <a:p>
            <a:pPr marL="226060">
              <a:lnSpc>
                <a:spcPct val="100000"/>
              </a:lnSpc>
              <a:spcBef>
                <a:spcPts val="525"/>
              </a:spcBef>
            </a:pP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Thomas</a:t>
            </a:r>
            <a:r>
              <a:rPr sz="1400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Kluiver</a:t>
            </a:r>
            <a:r>
              <a:rPr sz="14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(visiting</a:t>
            </a:r>
            <a:r>
              <a:rPr sz="14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stu.)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841" y="4939629"/>
            <a:ext cx="2921000" cy="168338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45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Otsuka</a:t>
            </a:r>
            <a:r>
              <a:rPr sz="1450" i="1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Pharmaceutical</a:t>
            </a:r>
            <a:r>
              <a:rPr sz="1450" i="1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Co.</a:t>
            </a:r>
            <a:endParaRPr sz="1450">
              <a:latin typeface="ＭＳ Ｐゴシック"/>
              <a:cs typeface="ＭＳ Ｐゴシック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450" i="1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Ryuji</a:t>
            </a:r>
            <a:r>
              <a:rPr sz="1450" i="1" spc="-7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Yokokawa,</a:t>
            </a:r>
            <a:r>
              <a:rPr sz="1450" i="1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Kyoto</a:t>
            </a:r>
            <a:r>
              <a:rPr sz="1450" i="1" spc="-7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University</a:t>
            </a:r>
            <a:endParaRPr sz="1450">
              <a:latin typeface="ＭＳ Ｐゴシック"/>
              <a:cs typeface="ＭＳ Ｐゴシック"/>
            </a:endParaRPr>
          </a:p>
          <a:p>
            <a:pPr marL="12700" marR="5080">
              <a:lnSpc>
                <a:spcPct val="149000"/>
              </a:lnSpc>
              <a:spcBef>
                <a:spcPts val="85"/>
              </a:spcBef>
            </a:pPr>
            <a:r>
              <a:rPr sz="145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Murdoch</a:t>
            </a:r>
            <a:r>
              <a:rPr sz="1450" i="1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Children’s</a:t>
            </a:r>
            <a:r>
              <a:rPr sz="1450" i="1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Research</a:t>
            </a:r>
            <a:r>
              <a:rPr sz="1450" i="1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Institute Leiden</a:t>
            </a:r>
            <a:r>
              <a:rPr sz="1450" i="1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University</a:t>
            </a:r>
            <a:r>
              <a:rPr sz="1450" i="1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Medical</a:t>
            </a:r>
            <a:r>
              <a:rPr sz="1450" i="1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Center </a:t>
            </a:r>
            <a:r>
              <a:rPr sz="1450" i="1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Yokogawa</a:t>
            </a:r>
            <a:r>
              <a:rPr sz="1450" i="1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Electric</a:t>
            </a:r>
            <a:r>
              <a:rPr sz="1450" i="1" spc="-6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450" i="1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Corp.（CQ1）</a:t>
            </a:r>
            <a:endParaRPr sz="145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9782" y="6041722"/>
            <a:ext cx="217106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（J.</a:t>
            </a:r>
            <a:r>
              <a:rPr sz="11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Dong</a:t>
            </a:r>
            <a:r>
              <a:rPr sz="11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et</a:t>
            </a:r>
            <a:r>
              <a:rPr sz="1100" spc="-3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al.,</a:t>
            </a:r>
            <a:r>
              <a:rPr sz="11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Cell</a:t>
            </a:r>
            <a:r>
              <a:rPr sz="1150" i="1" spc="-5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50" i="1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Stem</a:t>
            </a:r>
            <a:r>
              <a:rPr sz="1150" i="1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Cell</a:t>
            </a:r>
            <a:r>
              <a:rPr sz="1150" i="1" spc="-4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2016）</a:t>
            </a:r>
            <a:endParaRPr sz="1100">
              <a:latin typeface="ＭＳ Ｐゴシック"/>
              <a:cs typeface="ＭＳ Ｐゴシック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29" y="515112"/>
            <a:ext cx="5551170" cy="28514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Potential</a:t>
            </a:r>
            <a:r>
              <a:rPr spc="-100" dirty="0"/>
              <a:t> </a:t>
            </a:r>
            <a:r>
              <a:rPr dirty="0"/>
              <a:t>of</a:t>
            </a:r>
            <a:r>
              <a:rPr spc="-114" dirty="0"/>
              <a:t> </a:t>
            </a:r>
            <a:r>
              <a:rPr spc="-30" dirty="0"/>
              <a:t>organoid</a:t>
            </a:r>
            <a:r>
              <a:rPr spc="-95" dirty="0"/>
              <a:t> </a:t>
            </a:r>
            <a:r>
              <a:rPr spc="-45" dirty="0"/>
              <a:t>technologies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6896" y="867155"/>
            <a:ext cx="1840992" cy="17030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95923" y="2682239"/>
            <a:ext cx="29222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Zika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virus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infection</a:t>
            </a:r>
            <a:r>
              <a:rPr sz="16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during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pregnancy</a:t>
            </a:r>
            <a:r>
              <a:rPr sz="16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causes</a:t>
            </a:r>
            <a:r>
              <a:rPr sz="16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microcephaly</a:t>
            </a:r>
            <a:r>
              <a:rPr sz="16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in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baby</a:t>
            </a:r>
            <a:endParaRPr sz="160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398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Potential</a:t>
            </a:r>
            <a:r>
              <a:rPr spc="-105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30" dirty="0"/>
              <a:t>organoid</a:t>
            </a:r>
            <a:r>
              <a:rPr spc="-110" dirty="0"/>
              <a:t> </a:t>
            </a:r>
            <a:r>
              <a:rPr spc="-40" dirty="0"/>
              <a:t>technologies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953" y="569976"/>
            <a:ext cx="6886956" cy="58948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63294" y="3659123"/>
            <a:ext cx="7785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ＭＳ Ｐゴシック"/>
                <a:cs typeface="ＭＳ Ｐゴシック"/>
              </a:rPr>
              <a:t>stem</a:t>
            </a:r>
            <a:r>
              <a:rPr sz="1400" spc="-30" dirty="0">
                <a:latin typeface="ＭＳ Ｐゴシック"/>
                <a:cs typeface="ＭＳ Ｐゴシック"/>
              </a:rPr>
              <a:t> </a:t>
            </a:r>
            <a:r>
              <a:rPr sz="1400" spc="-10" dirty="0">
                <a:latin typeface="ＭＳ Ｐゴシック"/>
                <a:cs typeface="ＭＳ Ｐゴシック"/>
              </a:rPr>
              <a:t>cells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8888" y="1584706"/>
            <a:ext cx="12655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ＭＳ Ｐゴシック"/>
                <a:cs typeface="ＭＳ Ｐゴシック"/>
              </a:rPr>
              <a:t>self-organization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2167" y="1569974"/>
            <a:ext cx="6908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ＭＳ Ｐゴシック"/>
                <a:cs typeface="ＭＳ Ｐゴシック"/>
              </a:rPr>
              <a:t>selection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3481" y="3053842"/>
            <a:ext cx="730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ＭＳ Ｐゴシック"/>
                <a:cs typeface="ＭＳ Ｐゴシック"/>
              </a:rPr>
              <a:t>organoids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6267" y="2250389"/>
            <a:ext cx="3302635" cy="64135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400" spc="-10" dirty="0">
                <a:latin typeface="ＭＳ Ｐゴシック"/>
                <a:cs typeface="ＭＳ Ｐゴシック"/>
              </a:rPr>
              <a:t>differentiation</a:t>
            </a:r>
            <a:endParaRPr sz="1400">
              <a:latin typeface="ＭＳ Ｐゴシック"/>
              <a:cs typeface="ＭＳ Ｐゴシック"/>
            </a:endParaRPr>
          </a:p>
          <a:p>
            <a:pPr marL="1833245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ＭＳ Ｐゴシック"/>
                <a:cs typeface="ＭＳ Ｐゴシック"/>
              </a:rPr>
              <a:t>Clinical</a:t>
            </a:r>
            <a:r>
              <a:rPr sz="1400" spc="-65" dirty="0">
                <a:latin typeface="ＭＳ Ｐゴシック"/>
                <a:cs typeface="ＭＳ Ｐゴシック"/>
              </a:rPr>
              <a:t> </a:t>
            </a:r>
            <a:r>
              <a:rPr sz="1400" spc="-10" dirty="0">
                <a:latin typeface="ＭＳ Ｐゴシック"/>
                <a:cs typeface="ＭＳ Ｐゴシック"/>
              </a:rPr>
              <a:t>applications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07564" y="5816600"/>
            <a:ext cx="6686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ＭＳ Ｐゴシック"/>
                <a:cs typeface="ＭＳ Ｐゴシック"/>
              </a:rPr>
              <a:t>iPS</a:t>
            </a:r>
            <a:r>
              <a:rPr sz="1400" spc="-35" dirty="0">
                <a:latin typeface="ＭＳ Ｐゴシック"/>
                <a:cs typeface="ＭＳ Ｐゴシック"/>
              </a:rPr>
              <a:t> </a:t>
            </a:r>
            <a:r>
              <a:rPr sz="1400" spc="-10" dirty="0">
                <a:latin typeface="ＭＳ Ｐゴシック"/>
                <a:cs typeface="ＭＳ Ｐゴシック"/>
              </a:rPr>
              <a:t>cells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7564" y="5220715"/>
            <a:ext cx="778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ＭＳ Ｐゴシック"/>
                <a:cs typeface="ＭＳ Ｐゴシック"/>
              </a:rPr>
              <a:t>tissue </a:t>
            </a:r>
            <a:r>
              <a:rPr sz="1400" dirty="0">
                <a:latin typeface="ＭＳ Ｐゴシック"/>
                <a:cs typeface="ＭＳ Ｐゴシック"/>
              </a:rPr>
              <a:t>stem</a:t>
            </a:r>
            <a:r>
              <a:rPr sz="1400" spc="-30" dirty="0">
                <a:latin typeface="ＭＳ Ｐゴシック"/>
                <a:cs typeface="ＭＳ Ｐゴシック"/>
              </a:rPr>
              <a:t> </a:t>
            </a:r>
            <a:r>
              <a:rPr sz="1400" spc="-10" dirty="0">
                <a:latin typeface="ＭＳ Ｐゴシック"/>
                <a:cs typeface="ＭＳ Ｐゴシック"/>
              </a:rPr>
              <a:t>cells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9778" y="4499102"/>
            <a:ext cx="1628775" cy="645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ＭＳ Ｐゴシック"/>
                <a:cs typeface="ＭＳ Ｐゴシック"/>
              </a:rPr>
              <a:t>disease</a:t>
            </a:r>
            <a:r>
              <a:rPr sz="1400" spc="-55" dirty="0">
                <a:latin typeface="ＭＳ Ｐゴシック"/>
                <a:cs typeface="ＭＳ Ｐゴシック"/>
              </a:rPr>
              <a:t> </a:t>
            </a:r>
            <a:r>
              <a:rPr sz="1400" spc="-10" dirty="0">
                <a:latin typeface="ＭＳ Ｐゴシック"/>
                <a:cs typeface="ＭＳ Ｐゴシック"/>
              </a:rPr>
              <a:t>modeling</a:t>
            </a:r>
            <a:endParaRPr sz="1400">
              <a:latin typeface="ＭＳ Ｐゴシック"/>
              <a:cs typeface="ＭＳ Ｐゴシック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ＭＳ Ｐゴシック"/>
              <a:cs typeface="ＭＳ Ｐゴシック"/>
            </a:endParaRPr>
          </a:p>
          <a:p>
            <a:pPr marL="53149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ＭＳ Ｐゴシック"/>
                <a:cs typeface="ＭＳ Ｐゴシック"/>
              </a:rPr>
              <a:t>drug</a:t>
            </a:r>
            <a:r>
              <a:rPr sz="1400" spc="-35" dirty="0">
                <a:latin typeface="ＭＳ Ｐゴシック"/>
                <a:cs typeface="ＭＳ Ｐゴシック"/>
              </a:rPr>
              <a:t> </a:t>
            </a:r>
            <a:r>
              <a:rPr sz="1400" spc="-10" dirty="0">
                <a:latin typeface="ＭＳ Ｐゴシック"/>
                <a:cs typeface="ＭＳ Ｐゴシック"/>
              </a:rPr>
              <a:t>screening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23481" y="5498084"/>
            <a:ext cx="9766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ＭＳ Ｐゴシック"/>
                <a:cs typeface="ＭＳ Ｐゴシック"/>
              </a:rPr>
              <a:t>transplanting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89779" y="6544309"/>
            <a:ext cx="3509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（modified</a:t>
            </a:r>
            <a:r>
              <a:rPr sz="12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2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from</a:t>
            </a:r>
            <a:r>
              <a:rPr sz="1200" spc="-2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2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Lancaster</a:t>
            </a:r>
            <a:r>
              <a:rPr sz="12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2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and</a:t>
            </a:r>
            <a:r>
              <a:rPr sz="1200" spc="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2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Knoblich,</a:t>
            </a:r>
            <a:r>
              <a:rPr sz="12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2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Science</a:t>
            </a:r>
            <a:r>
              <a:rPr sz="12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2014）</a:t>
            </a:r>
            <a:endParaRPr sz="120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1305305"/>
            <a:ext cx="4523994" cy="41125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3279" y="175064"/>
            <a:ext cx="237744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spc="-70" dirty="0"/>
              <a:t>Kidney</a:t>
            </a:r>
            <a:r>
              <a:rPr sz="2950" spc="-135" dirty="0"/>
              <a:t> </a:t>
            </a:r>
            <a:r>
              <a:rPr sz="2950" spc="-60" dirty="0"/>
              <a:t>anatomy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1077467" y="5474970"/>
            <a:ext cx="3050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leavingcertbiology.net</a:t>
            </a:r>
            <a:r>
              <a:rPr sz="9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9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(Chapter</a:t>
            </a:r>
            <a:r>
              <a:rPr sz="9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9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37:</a:t>
            </a:r>
            <a:r>
              <a:rPr sz="9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9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The</a:t>
            </a:r>
            <a:r>
              <a:rPr sz="9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9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Human</a:t>
            </a:r>
            <a:r>
              <a:rPr sz="9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9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Urinary</a:t>
            </a:r>
            <a:r>
              <a:rPr sz="9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System)</a:t>
            </a:r>
            <a:endParaRPr sz="900">
              <a:latin typeface="ＭＳ Ｐゴシック"/>
              <a:cs typeface="ＭＳ Ｐゴシック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5053" y="1305305"/>
            <a:ext cx="3124961" cy="47365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749288" y="6123432"/>
            <a:ext cx="1435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(Fresenius</a:t>
            </a:r>
            <a:r>
              <a:rPr sz="1100" spc="-4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Medical</a:t>
            </a:r>
            <a:r>
              <a:rPr sz="1100" spc="-3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Care</a:t>
            </a:r>
            <a:endParaRPr sz="1100">
              <a:latin typeface="ＭＳ Ｐゴシック"/>
              <a:cs typeface="ＭＳ Ｐゴシック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Deutschland.</a:t>
            </a:r>
            <a:r>
              <a:rPr sz="11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2014)</a:t>
            </a:r>
            <a:endParaRPr sz="1100">
              <a:latin typeface="ＭＳ Ｐゴシック"/>
              <a:cs typeface="ＭＳ Ｐゴシック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2535" y="965199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Structure</a:t>
            </a:r>
            <a:endParaRPr sz="1800">
              <a:latin typeface="ＭＳ Ｐゴシック"/>
              <a:cs typeface="ＭＳ Ｐゴシック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3690" y="981202"/>
            <a:ext cx="27044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#</a:t>
            </a:r>
            <a:r>
              <a:rPr sz="16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ESKD</a:t>
            </a:r>
            <a:r>
              <a:rPr sz="1600" spc="-1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patients</a:t>
            </a:r>
            <a:r>
              <a:rPr sz="1600" spc="-5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in</a:t>
            </a:r>
            <a:r>
              <a:rPr sz="160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</a:t>
            </a:r>
            <a:r>
              <a:rPr sz="160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 world</a:t>
            </a:r>
            <a:endParaRPr sz="160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" y="4055364"/>
            <a:ext cx="1882902" cy="18006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1176" y="4055364"/>
            <a:ext cx="1878329" cy="18006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4859" y="4055364"/>
            <a:ext cx="1886712" cy="18006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46926" y="4055364"/>
            <a:ext cx="1882902" cy="18006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6611" y="3594354"/>
            <a:ext cx="572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pellet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0483" y="3594354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days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6858" y="3594354"/>
            <a:ext cx="808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days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3750" y="3594354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days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77569">
              <a:lnSpc>
                <a:spcPct val="100000"/>
              </a:lnSpc>
              <a:spcBef>
                <a:spcPts val="105"/>
              </a:spcBef>
            </a:pPr>
            <a:r>
              <a:rPr sz="2100" dirty="0"/>
              <a:t>A</a:t>
            </a:r>
            <a:r>
              <a:rPr sz="2100" spc="-110" dirty="0"/>
              <a:t> </a:t>
            </a:r>
            <a:r>
              <a:rPr sz="2100" spc="-35" dirty="0"/>
              <a:t>mixture</a:t>
            </a:r>
            <a:r>
              <a:rPr sz="2100" spc="-100" dirty="0"/>
              <a:t> </a:t>
            </a:r>
            <a:r>
              <a:rPr sz="2100" dirty="0"/>
              <a:t>of</a:t>
            </a:r>
            <a:r>
              <a:rPr sz="2100" spc="-105" dirty="0"/>
              <a:t> </a:t>
            </a:r>
            <a:r>
              <a:rPr sz="2100" dirty="0"/>
              <a:t>AI</a:t>
            </a:r>
            <a:r>
              <a:rPr sz="2100" spc="-110" dirty="0"/>
              <a:t> </a:t>
            </a:r>
            <a:r>
              <a:rPr sz="2100" dirty="0"/>
              <a:t>+</a:t>
            </a:r>
            <a:r>
              <a:rPr sz="2100" spc="-100" dirty="0"/>
              <a:t> </a:t>
            </a:r>
            <a:r>
              <a:rPr sz="2100" dirty="0"/>
              <a:t>PI</a:t>
            </a:r>
            <a:r>
              <a:rPr sz="2100" spc="-110" dirty="0"/>
              <a:t> </a:t>
            </a:r>
            <a:r>
              <a:rPr sz="2100" spc="-40" dirty="0"/>
              <a:t>generated</a:t>
            </a:r>
            <a:r>
              <a:rPr sz="2100" spc="-110" dirty="0"/>
              <a:t> </a:t>
            </a:r>
            <a:r>
              <a:rPr sz="2100" spc="-35" dirty="0"/>
              <a:t>kidney</a:t>
            </a:r>
            <a:r>
              <a:rPr sz="2100" spc="-100" dirty="0"/>
              <a:t> </a:t>
            </a:r>
            <a:r>
              <a:rPr sz="2100" spc="-40" dirty="0"/>
              <a:t>organoids</a:t>
            </a:r>
            <a:endParaRPr sz="2100"/>
          </a:p>
        </p:txBody>
      </p:sp>
      <p:sp>
        <p:nvSpPr>
          <p:cNvPr id="11" name="object 11"/>
          <p:cNvSpPr txBox="1"/>
          <p:nvPr/>
        </p:nvSpPr>
        <p:spPr>
          <a:xfrm>
            <a:off x="7345933" y="6591045"/>
            <a:ext cx="170433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(Takasato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al.,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Nature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2015)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595" y="546354"/>
            <a:ext cx="8639556" cy="29009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8820" y="53201"/>
            <a:ext cx="505650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65" dirty="0"/>
              <a:t>Time-</a:t>
            </a:r>
            <a:r>
              <a:rPr sz="2300" spc="-40" dirty="0"/>
              <a:t>lapse</a:t>
            </a:r>
            <a:r>
              <a:rPr sz="2300" spc="-114" dirty="0"/>
              <a:t> </a:t>
            </a:r>
            <a:r>
              <a:rPr sz="2300" dirty="0"/>
              <a:t>of</a:t>
            </a:r>
            <a:r>
              <a:rPr sz="2300" spc="-100" dirty="0"/>
              <a:t> </a:t>
            </a:r>
            <a:r>
              <a:rPr sz="2300" dirty="0"/>
              <a:t>a</a:t>
            </a:r>
            <a:r>
              <a:rPr sz="2300" spc="-95" dirty="0"/>
              <a:t> </a:t>
            </a:r>
            <a:r>
              <a:rPr sz="2300" spc="-45" dirty="0"/>
              <a:t>developing</a:t>
            </a:r>
            <a:r>
              <a:rPr sz="2300" spc="-114" dirty="0"/>
              <a:t> </a:t>
            </a:r>
            <a:r>
              <a:rPr sz="2300" spc="-35" dirty="0"/>
              <a:t>kidney</a:t>
            </a:r>
            <a:r>
              <a:rPr sz="2300" spc="-95" dirty="0"/>
              <a:t> </a:t>
            </a:r>
            <a:r>
              <a:rPr sz="2300" spc="-10" dirty="0"/>
              <a:t>organoid</a:t>
            </a:r>
            <a:endParaRPr sz="2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695" y="1194816"/>
            <a:ext cx="3043428" cy="25679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3517" y="1194816"/>
            <a:ext cx="3042666" cy="25679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6123" y="3957065"/>
            <a:ext cx="3043428" cy="25679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79414" y="3957065"/>
            <a:ext cx="3042666" cy="25679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95117" y="3984497"/>
            <a:ext cx="648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day19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58661" y="3984497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day22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754" y="1247394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day13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2511" y="1190497"/>
            <a:ext cx="648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day15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7464" y="595883"/>
            <a:ext cx="5400040" cy="5400675"/>
            <a:chOff x="1807464" y="595883"/>
            <a:chExt cx="5400040" cy="5400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464" y="595883"/>
              <a:ext cx="5399532" cy="54002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21373" y="5673851"/>
              <a:ext cx="756285" cy="0"/>
            </a:xfrm>
            <a:custGeom>
              <a:avLst/>
              <a:gdLst/>
              <a:ahLst/>
              <a:cxnLst/>
              <a:rect l="l" t="t" r="r" b="b"/>
              <a:pathLst>
                <a:path w="756284">
                  <a:moveTo>
                    <a:pt x="0" y="0"/>
                  </a:moveTo>
                  <a:lnTo>
                    <a:pt x="756030" y="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486144" y="5248909"/>
            <a:ext cx="59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08098" y="122035"/>
            <a:ext cx="441896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40" dirty="0"/>
              <a:t>Kidney</a:t>
            </a:r>
            <a:r>
              <a:rPr sz="2300" spc="-110" dirty="0"/>
              <a:t> </a:t>
            </a:r>
            <a:r>
              <a:rPr sz="2300" spc="-45" dirty="0"/>
              <a:t>organoids</a:t>
            </a:r>
            <a:r>
              <a:rPr sz="2300" spc="-105" dirty="0"/>
              <a:t> </a:t>
            </a:r>
            <a:r>
              <a:rPr sz="2300" spc="-50" dirty="0"/>
              <a:t>comprised</a:t>
            </a:r>
            <a:r>
              <a:rPr sz="2300" spc="-110" dirty="0"/>
              <a:t> </a:t>
            </a:r>
            <a:r>
              <a:rPr sz="2300" spc="-15" dirty="0"/>
              <a:t>nephrons</a:t>
            </a:r>
            <a:endParaRPr sz="2300"/>
          </a:p>
        </p:txBody>
      </p:sp>
      <p:sp>
        <p:nvSpPr>
          <p:cNvPr id="7" name="object 7"/>
          <p:cNvSpPr txBox="1"/>
          <p:nvPr/>
        </p:nvSpPr>
        <p:spPr>
          <a:xfrm>
            <a:off x="6921245" y="1511351"/>
            <a:ext cx="2032000" cy="114173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53200"/>
              </a:lnSpc>
              <a:spcBef>
                <a:spcPts val="65"/>
              </a:spcBef>
            </a:pPr>
            <a:r>
              <a:rPr sz="1600" dirty="0">
                <a:solidFill>
                  <a:srgbClr val="F9EA68"/>
                </a:solidFill>
                <a:latin typeface="Arial"/>
                <a:cs typeface="Arial"/>
              </a:rPr>
              <a:t>distal</a:t>
            </a:r>
            <a:r>
              <a:rPr sz="1600" spc="-35" dirty="0">
                <a:solidFill>
                  <a:srgbClr val="F9EA6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EA68"/>
                </a:solidFill>
                <a:latin typeface="Arial"/>
                <a:cs typeface="Arial"/>
              </a:rPr>
              <a:t>tubules</a:t>
            </a:r>
            <a:r>
              <a:rPr sz="1600" spc="-30" dirty="0">
                <a:solidFill>
                  <a:srgbClr val="F9EA6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9EA68"/>
                </a:solidFill>
                <a:latin typeface="Arial"/>
                <a:cs typeface="Arial"/>
              </a:rPr>
              <a:t>(ECAD) </a:t>
            </a:r>
            <a:r>
              <a:rPr sz="1600" dirty="0">
                <a:solidFill>
                  <a:srgbClr val="67B9F6"/>
                </a:solidFill>
                <a:latin typeface="Arial"/>
                <a:cs typeface="Arial"/>
              </a:rPr>
              <a:t>proximal</a:t>
            </a:r>
            <a:r>
              <a:rPr sz="1600" spc="-30" dirty="0">
                <a:solidFill>
                  <a:srgbClr val="67B9F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67B9F6"/>
                </a:solidFill>
                <a:latin typeface="Arial"/>
                <a:cs typeface="Arial"/>
              </a:rPr>
              <a:t>tubules</a:t>
            </a:r>
            <a:r>
              <a:rPr sz="1600" spc="-25" dirty="0">
                <a:solidFill>
                  <a:srgbClr val="67B9F6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67B9F6"/>
                </a:solidFill>
                <a:latin typeface="Arial"/>
                <a:cs typeface="Arial"/>
              </a:rPr>
              <a:t>(LTL) </a:t>
            </a:r>
            <a:r>
              <a:rPr sz="1600" dirty="0">
                <a:solidFill>
                  <a:srgbClr val="EA6969"/>
                </a:solidFill>
                <a:latin typeface="Arial"/>
                <a:cs typeface="Arial"/>
              </a:rPr>
              <a:t>glomeruli</a:t>
            </a:r>
            <a:r>
              <a:rPr sz="1600" spc="-30" dirty="0">
                <a:solidFill>
                  <a:srgbClr val="EA696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A6969"/>
                </a:solidFill>
                <a:latin typeface="Arial"/>
                <a:cs typeface="Arial"/>
              </a:rPr>
              <a:t>(NPHS1)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45933" y="6591045"/>
            <a:ext cx="170433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(Takasato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al.,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Nature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2015)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</TotalTime>
  <Words>845</Words>
  <Application>Microsoft Office PowerPoint</Application>
  <PresentationFormat>画面に合わせる (4:3)</PresentationFormat>
  <Paragraphs>202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9" baseType="lpstr">
      <vt:lpstr>ＭＳ Ｐゴシック</vt:lpstr>
      <vt:lpstr>Arial</vt:lpstr>
      <vt:lpstr>Calibri</vt:lpstr>
      <vt:lpstr>Candara</vt:lpstr>
      <vt:lpstr>Symbol</vt:lpstr>
      <vt:lpstr>Times New Roman</vt:lpstr>
      <vt:lpstr>Wingdings</vt:lpstr>
      <vt:lpstr>Office Theme</vt:lpstr>
      <vt:lpstr>Generation of Kidney Organoids from human iPS cells</vt:lpstr>
      <vt:lpstr>What is Organoid?</vt:lpstr>
      <vt:lpstr>Embryoid body</vt:lpstr>
      <vt:lpstr>Potential of organoid technologies</vt:lpstr>
      <vt:lpstr>Potential of organoid technologies</vt:lpstr>
      <vt:lpstr>Kidney anatomy</vt:lpstr>
      <vt:lpstr>A mixture of AI + PI generated kidney organoids</vt:lpstr>
      <vt:lpstr>Time-lapse of a developing kidney organoid</vt:lpstr>
      <vt:lpstr>Kidney organoids comprised nephrons</vt:lpstr>
      <vt:lpstr>Self-organizing nephrons consisted of 4 segments</vt:lpstr>
      <vt:lpstr>Ducts in the bottom layer, Glomeruli in the outer layer</vt:lpstr>
      <vt:lpstr>Kidney organoids contain vascular network</vt:lpstr>
      <vt:lpstr>All anticipated renal structures developed in kidney organoids</vt:lpstr>
      <vt:lpstr>Nephrotoxicity assay for drug development</vt:lpstr>
      <vt:lpstr>Reabsorption function of renal proximal tubules</vt:lpstr>
      <vt:lpstr>Megalin-Cubilin mediated endocytosis in PT</vt:lpstr>
      <vt:lpstr>PT expresses both Megalin and Cubilin</vt:lpstr>
      <vt:lpstr>Dextran uptake in proximal tubules</vt:lpstr>
      <vt:lpstr>Cisplatin induces acute apoptosis in PT</vt:lpstr>
      <vt:lpstr>Low dose Cisplatin induced tissue specific cell death</vt:lpstr>
      <vt:lpstr>Low Cisplatin induced matured PT-specific apoptosis</vt:lpstr>
      <vt:lpstr>Low Cisplatin induced matured PT-specific apoptosis</vt:lpstr>
      <vt:lpstr>Renal tubules uptake gentamicin by endocytosis</vt:lpstr>
      <vt:lpstr>Gentamicin induced podocyte specific cell death</vt:lpstr>
      <vt:lpstr>Gentamicin induced podocyte specific cell death</vt:lpstr>
      <vt:lpstr>kidney organoids are not transplantable yet</vt:lpstr>
      <vt:lpstr>Organo-on-a-chip for vascularisation of organoids</vt:lpstr>
      <vt:lpstr>Transplanted kidney organoids were vascularized</vt:lpstr>
      <vt:lpstr>Kidney organoids can survive with the bladder under transplantation</vt:lpstr>
      <vt:lpstr>Bladder Development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Takasato Minoru</dc:creator>
  <cp:lastModifiedBy>Abe,YutakaTKZIM</cp:lastModifiedBy>
  <cp:revision>1</cp:revision>
  <dcterms:created xsi:type="dcterms:W3CDTF">2022-12-04T13:34:29Z</dcterms:created>
  <dcterms:modified xsi:type="dcterms:W3CDTF">2022-12-06T02:50:57Z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2022-12-04T00:00:00Z</vt:filetime>
  </property>
  <property fmtid="{D5CDD505-2E9C-101B-9397-08002B2CF9AE}" pid="5" name="Producer">
    <vt:lpwstr>Microsoft® PowerPoint® 2016</vt:lpwstr>
  </property>
</Properties>
</file>